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66" r:id="rId16"/>
    <p:sldId id="272" r:id="rId17"/>
    <p:sldId id="275" r:id="rId18"/>
    <p:sldId id="276" r:id="rId19"/>
    <p:sldId id="273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CE83"/>
    <a:srgbClr val="FF3300"/>
    <a:srgbClr val="17D3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1" autoAdjust="0"/>
    <p:restoredTop sz="94660"/>
  </p:normalViewPr>
  <p:slideViewPr>
    <p:cSldViewPr>
      <p:cViewPr varScale="1">
        <p:scale>
          <a:sx n="45" d="100"/>
          <a:sy n="45" d="100"/>
        </p:scale>
        <p:origin x="-67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739177166020581E-2"/>
          <c:y val="7.2705656858682174E-2"/>
          <c:w val="0.63083203364149243"/>
          <c:h val="0.8303178097803560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да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Старшеклассники</c:v>
                </c:pt>
                <c:pt idx="1">
                  <c:v>Взрослые (не педагоги) </c:v>
                </c:pt>
                <c:pt idx="2">
                  <c:v>Педагоги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77</c:v>
                </c:pt>
                <c:pt idx="1">
                  <c:v>57</c:v>
                </c:pt>
                <c:pt idx="2">
                  <c:v>100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нет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Старшеклассники</c:v>
                </c:pt>
                <c:pt idx="1">
                  <c:v>Взрослые (не педагоги) </c:v>
                </c:pt>
                <c:pt idx="2">
                  <c:v>Педагоги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17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затрудняюсь ответить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Старшеклассники</c:v>
                </c:pt>
                <c:pt idx="1">
                  <c:v>Взрослые (не педагоги) </c:v>
                </c:pt>
                <c:pt idx="2">
                  <c:v>Педагоги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6</c:v>
                </c:pt>
                <c:pt idx="1">
                  <c:v>43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609088"/>
        <c:axId val="25231744"/>
      </c:barChart>
      <c:catAx>
        <c:axId val="21609088"/>
        <c:scaling>
          <c:orientation val="minMax"/>
        </c:scaling>
        <c:delete val="0"/>
        <c:axPos val="b"/>
        <c:majorTickMark val="out"/>
        <c:minorTickMark val="none"/>
        <c:tickLblPos val="nextTo"/>
        <c:crossAx val="25231744"/>
        <c:crosses val="autoZero"/>
        <c:auto val="1"/>
        <c:lblAlgn val="ctr"/>
        <c:lblOffset val="100"/>
        <c:noMultiLvlLbl val="0"/>
      </c:catAx>
      <c:valAx>
        <c:axId val="2523174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16090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6872758634489276E-2"/>
          <c:y val="2.9341934737153099E-2"/>
          <c:w val="0.64965579649483429"/>
          <c:h val="0.8337211681136869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да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Старшеклассники</c:v>
                </c:pt>
                <c:pt idx="1">
                  <c:v>Взрослые (не педагоги) </c:v>
                </c:pt>
                <c:pt idx="2">
                  <c:v>Педагоги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40</c:v>
                </c:pt>
                <c:pt idx="1">
                  <c:v>43</c:v>
                </c:pt>
                <c:pt idx="2">
                  <c:v>20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нет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Старшеклассники</c:v>
                </c:pt>
                <c:pt idx="1">
                  <c:v>Взрослые (не педагоги) </c:v>
                </c:pt>
                <c:pt idx="2">
                  <c:v>Педагоги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40</c:v>
                </c:pt>
                <c:pt idx="1">
                  <c:v>47</c:v>
                </c:pt>
                <c:pt idx="2">
                  <c:v>80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затрудняюсь ответить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Старшеклассники</c:v>
                </c:pt>
                <c:pt idx="1">
                  <c:v>Взрослые (не педагоги) </c:v>
                </c:pt>
                <c:pt idx="2">
                  <c:v>Педагоги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20</c:v>
                </c:pt>
                <c:pt idx="1">
                  <c:v>10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270528"/>
        <c:axId val="25276416"/>
      </c:barChart>
      <c:catAx>
        <c:axId val="25270528"/>
        <c:scaling>
          <c:orientation val="minMax"/>
        </c:scaling>
        <c:delete val="0"/>
        <c:axPos val="b"/>
        <c:majorTickMark val="out"/>
        <c:minorTickMark val="none"/>
        <c:tickLblPos val="nextTo"/>
        <c:crossAx val="25276416"/>
        <c:crosses val="autoZero"/>
        <c:auto val="1"/>
        <c:lblAlgn val="ctr"/>
        <c:lblOffset val="100"/>
        <c:noMultiLvlLbl val="0"/>
      </c:catAx>
      <c:valAx>
        <c:axId val="2527641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52705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133181202740586E-2"/>
          <c:y val="3.3218976860601483E-2"/>
          <c:w val="0.63548754016443321"/>
          <c:h val="0.8336933182742779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да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Старшеклассники</c:v>
                </c:pt>
                <c:pt idx="1">
                  <c:v>Взрослые (не педагоги) </c:v>
                </c:pt>
                <c:pt idx="2">
                  <c:v>Педагоги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97</c:v>
                </c:pt>
                <c:pt idx="1">
                  <c:v>37</c:v>
                </c:pt>
                <c:pt idx="2">
                  <c:v>100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нет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Старшеклассники</c:v>
                </c:pt>
                <c:pt idx="1">
                  <c:v>Взрослые (не педагоги) </c:v>
                </c:pt>
                <c:pt idx="2">
                  <c:v>Педагоги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</c:v>
                </c:pt>
                <c:pt idx="1">
                  <c:v>13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затрудняюсь ответить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Старшеклассники</c:v>
                </c:pt>
                <c:pt idx="1">
                  <c:v>Взрослые (не педагоги) </c:v>
                </c:pt>
                <c:pt idx="2">
                  <c:v>Педагоги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20</c:v>
                </c:pt>
                <c:pt idx="1">
                  <c:v>10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417216"/>
        <c:axId val="25418752"/>
      </c:barChart>
      <c:catAx>
        <c:axId val="25417216"/>
        <c:scaling>
          <c:orientation val="minMax"/>
        </c:scaling>
        <c:delete val="0"/>
        <c:axPos val="b"/>
        <c:majorTickMark val="out"/>
        <c:minorTickMark val="none"/>
        <c:tickLblPos val="nextTo"/>
        <c:crossAx val="25418752"/>
        <c:crosses val="autoZero"/>
        <c:auto val="1"/>
        <c:lblAlgn val="ctr"/>
        <c:lblOffset val="100"/>
        <c:noMultiLvlLbl val="0"/>
      </c:catAx>
      <c:valAx>
        <c:axId val="2541875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54172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7222273991320266E-2"/>
          <c:y val="3.6736280496542408E-2"/>
          <c:w val="0.64958993122269892"/>
          <c:h val="0.796231432157910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положительная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Старшеклассники</c:v>
                </c:pt>
                <c:pt idx="1">
                  <c:v>Взрослые (не педагоги) </c:v>
                </c:pt>
                <c:pt idx="2">
                  <c:v>Педагоги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50</c:v>
                </c:pt>
                <c:pt idx="1">
                  <c:v>63</c:v>
                </c:pt>
                <c:pt idx="2">
                  <c:v>70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отрицательная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Старшеклассники</c:v>
                </c:pt>
                <c:pt idx="1">
                  <c:v>Взрослые (не педагоги) </c:v>
                </c:pt>
                <c:pt idx="2">
                  <c:v>Педагоги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36</c:v>
                </c:pt>
                <c:pt idx="1">
                  <c:v>37</c:v>
                </c:pt>
                <c:pt idx="2">
                  <c:v>30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затрудняюсь ответить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Старшеклассники</c:v>
                </c:pt>
                <c:pt idx="1">
                  <c:v>Взрослые (не педагоги) </c:v>
                </c:pt>
                <c:pt idx="2">
                  <c:v>Педагоги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453696"/>
        <c:axId val="25455232"/>
      </c:barChart>
      <c:catAx>
        <c:axId val="25453696"/>
        <c:scaling>
          <c:orientation val="minMax"/>
        </c:scaling>
        <c:delete val="0"/>
        <c:axPos val="b"/>
        <c:majorTickMark val="out"/>
        <c:minorTickMark val="none"/>
        <c:tickLblPos val="nextTo"/>
        <c:crossAx val="25455232"/>
        <c:crosses val="autoZero"/>
        <c:auto val="1"/>
        <c:lblAlgn val="ctr"/>
        <c:lblOffset val="100"/>
        <c:noMultiLvlLbl val="0"/>
      </c:catAx>
      <c:valAx>
        <c:axId val="2545523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54536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085432471978803E-2"/>
          <c:y val="2.9443872889821796E-2"/>
          <c:w val="0.67170673876265741"/>
          <c:h val="0.8729758800379391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положительная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Старшеклассники</c:v>
                </c:pt>
                <c:pt idx="1">
                  <c:v>Взрослые (не педагоги) </c:v>
                </c:pt>
                <c:pt idx="2">
                  <c:v>Педагоги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40</c:v>
                </c:pt>
                <c:pt idx="1">
                  <c:v>43</c:v>
                </c:pt>
                <c:pt idx="2">
                  <c:v>80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отрицательная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Старшеклассники</c:v>
                </c:pt>
                <c:pt idx="1">
                  <c:v>Взрослые (не педагоги) </c:v>
                </c:pt>
                <c:pt idx="2">
                  <c:v>Педагоги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40</c:v>
                </c:pt>
                <c:pt idx="1">
                  <c:v>47</c:v>
                </c:pt>
                <c:pt idx="2">
                  <c:v>20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затрудняюсь ответить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Старшеклассники</c:v>
                </c:pt>
                <c:pt idx="1">
                  <c:v>Взрослые (не педагоги) </c:v>
                </c:pt>
                <c:pt idx="2">
                  <c:v>Педагоги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20</c:v>
                </c:pt>
                <c:pt idx="1">
                  <c:v>10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568384"/>
        <c:axId val="25569920"/>
      </c:barChart>
      <c:catAx>
        <c:axId val="25568384"/>
        <c:scaling>
          <c:orientation val="minMax"/>
        </c:scaling>
        <c:delete val="0"/>
        <c:axPos val="b"/>
        <c:majorTickMark val="out"/>
        <c:minorTickMark val="none"/>
        <c:tickLblPos val="nextTo"/>
        <c:crossAx val="25569920"/>
        <c:crosses val="autoZero"/>
        <c:auto val="1"/>
        <c:lblAlgn val="ctr"/>
        <c:lblOffset val="100"/>
        <c:noMultiLvlLbl val="0"/>
      </c:catAx>
      <c:valAx>
        <c:axId val="2556992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55683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983028795754511"/>
          <c:y val="0.24278842601773976"/>
          <c:w val="0.27276235648005576"/>
          <c:h val="0.1786050092742735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1441340832163E-2"/>
          <c:y val="0.143264030624001"/>
          <c:w val="0.67366752196657775"/>
          <c:h val="0.686246849682894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Оценка действия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Старшеклассники</c:v>
                </c:pt>
                <c:pt idx="1">
                  <c:v>Взрослые (не педагоги)</c:v>
                </c:pt>
                <c:pt idx="2">
                  <c:v>Педагоги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11</c:v>
                </c:pt>
                <c:pt idx="1">
                  <c:v>59</c:v>
                </c:pt>
                <c:pt idx="2">
                  <c:v>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Оценка личности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Старшеклассники</c:v>
                </c:pt>
                <c:pt idx="1">
                  <c:v>Взрослые (не педагоги)</c:v>
                </c:pt>
                <c:pt idx="2">
                  <c:v>Педагоги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89</c:v>
                </c:pt>
                <c:pt idx="1">
                  <c:v>41</c:v>
                </c:pt>
                <c:pt idx="2">
                  <c:v>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148608"/>
        <c:axId val="46170880"/>
      </c:barChart>
      <c:catAx>
        <c:axId val="46148608"/>
        <c:scaling>
          <c:orientation val="minMax"/>
        </c:scaling>
        <c:delete val="0"/>
        <c:axPos val="b"/>
        <c:majorTickMark val="out"/>
        <c:minorTickMark val="none"/>
        <c:tickLblPos val="nextTo"/>
        <c:crossAx val="46170880"/>
        <c:crosses val="autoZero"/>
        <c:auto val="1"/>
        <c:lblAlgn val="ctr"/>
        <c:lblOffset val="100"/>
        <c:noMultiLvlLbl val="0"/>
      </c:catAx>
      <c:valAx>
        <c:axId val="461708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61486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Picture 2" descr="C:\Users\Кристина\Desktop\Кристина\уроки\Русский\презентация\images (2).jpg"/>
          <p:cNvPicPr>
            <a:picLocks noChangeAspect="1" noChangeArrowheads="1"/>
          </p:cNvPicPr>
          <p:nvPr/>
        </p:nvPicPr>
        <p:blipFill>
          <a:blip r:embed="rId2" cstate="print">
            <a:lum bright="9000"/>
          </a:blip>
          <a:srcRect/>
          <a:stretch>
            <a:fillRect/>
          </a:stretch>
        </p:blipFill>
        <p:spPr bwMode="auto">
          <a:xfrm>
            <a:off x="0" y="3143247"/>
            <a:ext cx="3068055" cy="3714753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71472" y="1285860"/>
            <a:ext cx="8364812" cy="335758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Лингвистические средства выражения положительной и отрицательной оценки человека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00E21B"/>
                </a:solidFill>
              </a:rPr>
              <a:t/>
            </a:r>
            <a:br>
              <a:rPr lang="ru-RU" dirty="0" smtClean="0">
                <a:solidFill>
                  <a:srgbClr val="00E21B"/>
                </a:solidFill>
              </a:rPr>
            </a:b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 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14546" y="214290"/>
            <a:ext cx="47149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МОУ </a:t>
            </a:r>
            <a:r>
              <a:rPr lang="en-US" b="1" dirty="0" smtClean="0"/>
              <a:t>“</a:t>
            </a:r>
            <a:r>
              <a:rPr lang="ru-RU" b="1" dirty="0" smtClean="0"/>
              <a:t>Гимназия г. Надыма</a:t>
            </a:r>
            <a:r>
              <a:rPr lang="ru-RU" dirty="0" smtClean="0"/>
              <a:t>"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572132" y="4581128"/>
            <a:ext cx="32964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Автор</a:t>
            </a:r>
            <a:r>
              <a:rPr lang="en-US" dirty="0" smtClean="0"/>
              <a:t>: </a:t>
            </a:r>
            <a:r>
              <a:rPr lang="ru-RU" b="1" dirty="0" smtClean="0"/>
              <a:t>Сагайдак Кристина,</a:t>
            </a:r>
          </a:p>
          <a:p>
            <a:r>
              <a:rPr lang="ru-RU" dirty="0" smtClean="0"/>
              <a:t> ученица 10 класса А</a:t>
            </a:r>
          </a:p>
          <a:p>
            <a:r>
              <a:rPr lang="ru-RU" dirty="0" smtClean="0"/>
              <a:t>Руководитель: Чугунова С. И</a:t>
            </a:r>
            <a:r>
              <a:rPr lang="en-US" dirty="0" smtClean="0"/>
              <a:t>.,</a:t>
            </a:r>
            <a:endParaRPr lang="ru-RU" dirty="0" smtClean="0"/>
          </a:p>
          <a:p>
            <a:r>
              <a:rPr lang="ru-RU" dirty="0" smtClean="0"/>
              <a:t>учитель русского языка и литературы</a:t>
            </a:r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70" name="Picture 2" descr="C:\Users\Кристина\Desktop\Кристина\уроки\Русский\презентация\images (2).jpg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0" y="2706231"/>
            <a:ext cx="3428992" cy="415176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изучить 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лингвистические средства выражения положительной и отрицательной оценки человека.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14612" y="2214554"/>
            <a:ext cx="5972188" cy="3911609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Задачи:</a:t>
            </a:r>
          </a:p>
          <a:p>
            <a:pPr lvl="0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р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ассмотреть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понятия разговорная речь, эмоционально- оценочная лексика, стилистически- окрашенная лексика;</a:t>
            </a:r>
          </a:p>
          <a:p>
            <a:pPr lvl="0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п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ровести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анкетирование;</a:t>
            </a:r>
          </a:p>
          <a:p>
            <a:pPr lvl="0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истематизировать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данные анкеты;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с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формулировать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выводы.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4" name="Picture 2" descr="C:\Users\Кристина\Desktop\Кристина\уроки\Русский\презентация\Общение.jpg"/>
          <p:cNvPicPr>
            <a:picLocks noChangeAspect="1" noChangeArrowheads="1"/>
          </p:cNvPicPr>
          <p:nvPr/>
        </p:nvPicPr>
        <p:blipFill>
          <a:blip r:embed="rId2" cstate="print">
            <a:lum bright="45000" contrast="-56000"/>
          </a:blip>
          <a:srcRect/>
          <a:stretch>
            <a:fillRect/>
          </a:stretch>
        </p:blipFill>
        <p:spPr bwMode="auto">
          <a:xfrm>
            <a:off x="-22860" y="0"/>
            <a:ext cx="918972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1357298"/>
            <a:ext cx="7643866" cy="4286280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Разговорная речь – </a:t>
            </a:r>
            <a:br>
              <a:rPr lang="ru-RU" sz="4000" b="1" dirty="0" smtClean="0"/>
            </a:br>
            <a:r>
              <a:rPr lang="ru-RU" sz="4000" b="1" dirty="0" smtClean="0"/>
              <a:t>это естественное, наиболее обычное средство общения между носителями литературного языка	в	определенных	условиях. </a:t>
            </a:r>
            <a:br>
              <a:rPr lang="ru-RU" sz="4000" b="1" dirty="0" smtClean="0"/>
            </a:br>
            <a:r>
              <a:rPr lang="ru-RU" sz="4000" b="1" dirty="0" smtClean="0"/>
              <a:t>Разговорный стиль - это набор окрасок.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Лексика: стилистически- окрашенная, эмоционально- оценочная </a:t>
            </a:r>
            <a:endParaRPr lang="ru-RU" dirty="0"/>
          </a:p>
        </p:txBody>
      </p:sp>
      <p:pic>
        <p:nvPicPr>
          <p:cNvPr id="188418" name="Picture 2" descr="C:\Users\Кристина\Desktop\Кристина\уроки\Русский\презентация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424332">
            <a:off x="484195" y="3130844"/>
            <a:ext cx="2752738" cy="3362951"/>
          </a:xfrm>
          <a:prstGeom prst="rect">
            <a:avLst/>
          </a:prstGeom>
          <a:noFill/>
        </p:spPr>
      </p:pic>
      <p:pic>
        <p:nvPicPr>
          <p:cNvPr id="188419" name="Picture 3" descr="C:\Users\Кристина\Desktop\Кристина\уроки\Русский\презентация\obsheni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2857496"/>
            <a:ext cx="5173797" cy="4000504"/>
          </a:xfrm>
          <a:prstGeom prst="rect">
            <a:avLst/>
          </a:prstGeom>
          <a:noFill/>
        </p:spPr>
      </p:pic>
      <p:sp>
        <p:nvSpPr>
          <p:cNvPr id="188421" name="Rectangle 5"/>
          <p:cNvSpPr>
            <a:spLocks noChangeArrowheads="1"/>
          </p:cNvSpPr>
          <p:nvPr/>
        </p:nvSpPr>
        <p:spPr bwMode="auto">
          <a:xfrm>
            <a:off x="1571604" y="1857364"/>
            <a:ext cx="25003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Названия лиц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8" name="Выгнутая влево стрелка 7"/>
          <p:cNvSpPr/>
          <p:nvPr/>
        </p:nvSpPr>
        <p:spPr>
          <a:xfrm>
            <a:off x="428596" y="1571612"/>
            <a:ext cx="1000132" cy="78581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Выгнутая вправо стрелка 10"/>
          <p:cNvSpPr/>
          <p:nvPr/>
        </p:nvSpPr>
        <p:spPr>
          <a:xfrm>
            <a:off x="7786710" y="1357298"/>
            <a:ext cx="928694" cy="78581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643438" y="1857364"/>
            <a:ext cx="30003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Оценка, обращение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6" name="Picture 6" descr="C:\Users\Кристина\Desktop\Кристина\уроки\Русский\презентация\kxMDktY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19600"/>
            <a:ext cx="3657600" cy="2438400"/>
          </a:xfrm>
          <a:prstGeom prst="rect">
            <a:avLst/>
          </a:prstGeom>
          <a:noFill/>
        </p:spPr>
      </p:pic>
      <p:pic>
        <p:nvPicPr>
          <p:cNvPr id="189443" name="Picture 3" descr="C:\Users\Кристина\Desktop\Кристина\уроки\Русский\презентация\07052412191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700235">
            <a:off x="4909844" y="653203"/>
            <a:ext cx="3880030" cy="2964586"/>
          </a:xfrm>
          <a:prstGeom prst="rect">
            <a:avLst/>
          </a:prstGeom>
          <a:noFill/>
        </p:spPr>
      </p:pic>
      <p:sp>
        <p:nvSpPr>
          <p:cNvPr id="189442" name="Rectangle 2"/>
          <p:cNvSpPr>
            <a:spLocks noChangeArrowheads="1"/>
          </p:cNvSpPr>
          <p:nvPr/>
        </p:nvSpPr>
        <p:spPr bwMode="auto">
          <a:xfrm>
            <a:off x="0" y="353943"/>
            <a:ext cx="5000628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Анкета для старшеклассников: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Считаете ли вы, что русский язык находится в кризисе, что культура речи утрачивается?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Считаете ли вы ненормативную лексику неотъемлемой частью русского языка?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Согласны ли вы с мнением, что люди  часто используют ненормативную лексику?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Слова с какой эмоциональной оценкой вы слышите чаще?                                                                           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Вспомните слова при помощи которых Вас или ваших знакомых оценивают: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Как вы считаете в русском языке больше названий лиц с положительной или отрицательной окраской?</a:t>
            </a:r>
            <a:endParaRPr lang="ru-RU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9447" name="Picture 7" descr="C:\Users\Кристина\Desktop\Кристина\уроки\Русский\презентация\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71372">
            <a:off x="5530148" y="4124921"/>
            <a:ext cx="3773393" cy="25155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 rot="20910500">
            <a:off x="67174" y="912672"/>
            <a:ext cx="7213328" cy="1400172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РУССКИЙ ЯЗЫК НАХОДИТСЯ В КРИЗИСЕ, КУЛЬТУРА РЕЧИ УТРАЧИВАЕТСЯ!</a:t>
            </a:r>
            <a:endParaRPr lang="ru-RU" dirty="0"/>
          </a:p>
        </p:txBody>
      </p:sp>
      <p:pic>
        <p:nvPicPr>
          <p:cNvPr id="203781" name="Picture 5" descr="C:\Users\Кристина\Desktop\Кристина\уроки\Русский\презентация\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06470">
            <a:off x="5902317" y="2244305"/>
            <a:ext cx="3024192" cy="2745966"/>
          </a:xfrm>
          <a:prstGeom prst="rect">
            <a:avLst/>
          </a:prstGeom>
          <a:noFill/>
        </p:spPr>
      </p:pic>
      <p:graphicFrame>
        <p:nvGraphicFramePr>
          <p:cNvPr id="9" name="Диаграмма 8"/>
          <p:cNvGraphicFramePr/>
          <p:nvPr/>
        </p:nvGraphicFramePr>
        <p:xfrm>
          <a:off x="500034" y="3357562"/>
          <a:ext cx="5286412" cy="2716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02" name="Picture 2" descr="C:\Users\Кристина\Desktop\Кристина\уроки\Русский\презентация\1417b93ea3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915988">
            <a:off x="6314413" y="1289693"/>
            <a:ext cx="2540000" cy="2540000"/>
          </a:xfrm>
          <a:prstGeom prst="rect">
            <a:avLst/>
          </a:prstGeom>
          <a:noFill/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938837411"/>
              </p:ext>
            </p:extLst>
          </p:nvPr>
        </p:nvGraphicFramePr>
        <p:xfrm>
          <a:off x="714348" y="3286124"/>
          <a:ext cx="5214974" cy="3154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 rot="20910500">
            <a:off x="94081" y="886635"/>
            <a:ext cx="6190142" cy="1567335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/>
              <a:t>Считаете ли вы ненормативную лексику неотъемлемой частью русского языка?</a:t>
            </a:r>
          </a:p>
          <a:p>
            <a:pPr algn="ctr">
              <a:buNone/>
            </a:pPr>
            <a:endParaRPr lang="ru-RU" dirty="0"/>
          </a:p>
        </p:txBody>
      </p:sp>
      <p:pic>
        <p:nvPicPr>
          <p:cNvPr id="204803" name="Picture 3" descr="C:\Users\Кристина\Desktop\Кристина\уроки\Русский\презентация\64f3d346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520491">
            <a:off x="6414848" y="4642174"/>
            <a:ext cx="2500641" cy="18754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6" name="Picture 2" descr="C:\Users\Кристина\Desktop\Кристина\уроки\Русский\презентация\16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3990" y="3047990"/>
            <a:ext cx="3810010" cy="3810010"/>
          </a:xfrm>
          <a:prstGeom prst="rect">
            <a:avLst/>
          </a:prstGeom>
          <a:noFill/>
        </p:spPr>
      </p:pic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 rot="20910500">
            <a:off x="453320" y="946841"/>
            <a:ext cx="5295453" cy="1400172"/>
          </a:xfrm>
          <a:ln>
            <a:solidFill>
              <a:srgbClr val="FF0000"/>
            </a:solidFill>
          </a:ln>
        </p:spPr>
        <p:txBody>
          <a:bodyPr/>
          <a:lstStyle/>
          <a:p>
            <a:pPr algn="ctr">
              <a:buNone/>
            </a:pPr>
            <a:r>
              <a:rPr lang="ru-RU" dirty="0" smtClean="0"/>
              <a:t>Люди  </a:t>
            </a:r>
            <a:r>
              <a:rPr lang="ru-RU" dirty="0"/>
              <a:t>часто используют ненормативную лексику?</a:t>
            </a:r>
          </a:p>
          <a:p>
            <a:pPr algn="ctr">
              <a:buNone/>
            </a:pPr>
            <a:endParaRPr lang="ru-RU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071538" y="3000372"/>
          <a:ext cx="5000660" cy="3693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827" name="Picture 3" descr="C:\Users\Кристина\Desktop\Кристина\уроки\Русский\презентация\4903481-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39492">
            <a:off x="6533429" y="-1050265"/>
            <a:ext cx="2669399" cy="39841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500042"/>
            <a:ext cx="52863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Слова с какой эмоциональной оценкой вы слышите чаще?</a:t>
            </a:r>
            <a:endParaRPr lang="ru-RU" sz="2800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0" y="1857364"/>
          <a:ext cx="5643602" cy="3695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6850" name="Picture 2" descr="C:\Users\Кристина\Desktop\Кристина\уроки\Русский\презентация\23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873949">
            <a:off x="5017411" y="437371"/>
            <a:ext cx="3836103" cy="2800355"/>
          </a:xfrm>
          <a:prstGeom prst="rect">
            <a:avLst/>
          </a:prstGeom>
          <a:noFill/>
        </p:spPr>
      </p:pic>
      <p:pic>
        <p:nvPicPr>
          <p:cNvPr id="206851" name="Picture 3" descr="C:\Users\Кристина\Desktop\Кристина\уроки\Русский\презентация\0705241219300_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945182">
            <a:off x="4804383" y="3870466"/>
            <a:ext cx="4304486" cy="26990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C:\Users\Кристина\Desktop\Кристина\уроки\Русский\презентация\big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500174"/>
            <a:ext cx="5429288" cy="5786478"/>
          </a:xfrm>
          <a:prstGeom prst="rect">
            <a:avLst/>
          </a:prstGeom>
          <a:noFill/>
        </p:spPr>
      </p:pic>
      <p:sp>
        <p:nvSpPr>
          <p:cNvPr id="208897" name="Rectangle 1"/>
          <p:cNvSpPr>
            <a:spLocks noChangeArrowheads="1"/>
          </p:cNvSpPr>
          <p:nvPr/>
        </p:nvSpPr>
        <p:spPr bwMode="auto">
          <a:xfrm rot="20921274">
            <a:off x="255443" y="406946"/>
            <a:ext cx="590415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русском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языке больше названий лиц с положительной или отрицательной окраской?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357047015"/>
              </p:ext>
            </p:extLst>
          </p:nvPr>
        </p:nvGraphicFramePr>
        <p:xfrm>
          <a:off x="714348" y="2643182"/>
          <a:ext cx="5143536" cy="3857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Кристина\Desktop\Кристина\уроки\Русский\Исследование 10 класс\Положительная лексика учител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86161">
            <a:off x="306109" y="495223"/>
            <a:ext cx="5169861" cy="3508341"/>
          </a:xfrm>
          <a:prstGeom prst="rect">
            <a:avLst/>
          </a:prstGeom>
          <a:noFill/>
          <a:ln w="31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8100000" sx="105000" sy="105000" algn="tr" rotWithShape="0">
              <a:schemeClr val="tx2">
                <a:lumMod val="60000"/>
                <a:lumOff val="40000"/>
                <a:alpha val="40000"/>
              </a:schemeClr>
            </a:outerShdw>
          </a:effectLst>
        </p:spPr>
      </p:pic>
      <p:pic>
        <p:nvPicPr>
          <p:cNvPr id="1027" name="Picture 3" descr="C:\Users\Кристина\Desktop\Кристина\уроки\Русский\Исследование 10 класс\Отрицательная лексика учител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25556">
            <a:off x="3650370" y="3090984"/>
            <a:ext cx="5095030" cy="332297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 rot="219714">
            <a:off x="4029064" y="27786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29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610005">
            <a:off x="7932677" y="342857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26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" name="Picture 4" descr="C:\Users\Кристина\Desktop\Кристина\уроки\Русский\презентация\prepo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19275">
            <a:off x="1271966" y="4330631"/>
            <a:ext cx="2580707" cy="2392084"/>
          </a:xfrm>
          <a:prstGeom prst="rect">
            <a:avLst/>
          </a:prstGeom>
          <a:noFill/>
        </p:spPr>
      </p:pic>
      <p:pic>
        <p:nvPicPr>
          <p:cNvPr id="1030" name="Picture 6" descr="C:\Users\Кристина\Desktop\Кристина\уроки\Русский\презентация\teach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684832">
            <a:off x="5800888" y="430358"/>
            <a:ext cx="3141072" cy="23558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Кристина\Desktop\Кристина\уроки\Русский\Исследование 10 класс\отрицательная лексика родител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78555">
            <a:off x="3263705" y="3585381"/>
            <a:ext cx="5759646" cy="3214686"/>
          </a:xfrm>
          <a:prstGeom prst="rect">
            <a:avLst/>
          </a:prstGeom>
          <a:noFill/>
        </p:spPr>
      </p:pic>
      <p:pic>
        <p:nvPicPr>
          <p:cNvPr id="2050" name="Picture 2" descr="C:\Users\Кристина\Desktop\Кристина\уроки\Русский\Исследование 10 класс\Положительная лексика родител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64519">
            <a:off x="149136" y="523167"/>
            <a:ext cx="5595906" cy="3519201"/>
          </a:xfrm>
          <a:prstGeom prst="rect">
            <a:avLst/>
          </a:prstGeom>
          <a:noFill/>
        </p:spPr>
      </p:pic>
      <p:pic>
        <p:nvPicPr>
          <p:cNvPr id="2052" name="Picture 4" descr="C:\Users\Кристина\Desktop\Кристина\уроки\Русский\презентация\pokhval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99247">
            <a:off x="6071383" y="309268"/>
            <a:ext cx="3806714" cy="2749791"/>
          </a:xfrm>
          <a:prstGeom prst="rect">
            <a:avLst/>
          </a:prstGeom>
          <a:noFill/>
        </p:spPr>
      </p:pic>
      <p:pic>
        <p:nvPicPr>
          <p:cNvPr id="2053" name="Picture 5" descr="C:\Users\Кристина\Desktop\Кристина\уроки\Русский\презентация\mama_nakazani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265812">
            <a:off x="371022" y="4815897"/>
            <a:ext cx="2972414" cy="190234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 rot="20043829">
            <a:off x="428596" y="28572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48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75636">
            <a:off x="7572396" y="3143248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32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C:\Users\Кристина\Desktop\Кристина\уроки\Русский\Исследование 10 класс\отрицатльная лексика дет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195418">
            <a:off x="246685" y="487592"/>
            <a:ext cx="8616763" cy="528638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 rot="1066770">
            <a:off x="6090552" y="305155"/>
            <a:ext cx="21431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267</a:t>
            </a:r>
            <a:endParaRPr lang="ru-RU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3078" name="Picture 6" descr="C:\Users\Кристина\Desktop\Кристина\уроки\Русский\презентация\images (7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87661">
            <a:off x="3369151" y="5389617"/>
            <a:ext cx="2398432" cy="1297512"/>
          </a:xfrm>
          <a:prstGeom prst="rect">
            <a:avLst/>
          </a:prstGeom>
          <a:noFill/>
        </p:spPr>
      </p:pic>
      <p:pic>
        <p:nvPicPr>
          <p:cNvPr id="3079" name="Picture 7" descr="C:\Users\Кристина\Desktop\Кристина\уроки\Русский\презентация\images (5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62296">
            <a:off x="7174616" y="5123094"/>
            <a:ext cx="1438275" cy="1581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Кристина\Desktop\Кристина\уроки\Русский\Исследование 10 класс\Положительная лексика Дет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39471">
            <a:off x="-269883" y="429109"/>
            <a:ext cx="9509805" cy="557216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rot="932619">
            <a:off x="3534393" y="658944"/>
            <a:ext cx="229622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178</a:t>
            </a:r>
            <a:endParaRPr lang="ru-RU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101" name="Picture 5" descr="C:\Users\Кристина\Desktop\Кристина\уроки\Русский\презентация\images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54327">
            <a:off x="474618" y="612094"/>
            <a:ext cx="1524028" cy="1586375"/>
          </a:xfrm>
          <a:prstGeom prst="rect">
            <a:avLst/>
          </a:prstGeom>
          <a:noFill/>
        </p:spPr>
      </p:pic>
      <p:pic>
        <p:nvPicPr>
          <p:cNvPr id="4102" name="Picture 6" descr="C:\Users\Кристина\Desktop\Кристина\уроки\Русский\презентация\smile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24980">
            <a:off x="6722409" y="4533772"/>
            <a:ext cx="2246762" cy="21387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439850"/>
          </a:xfrm>
        </p:spPr>
        <p:txBody>
          <a:bodyPr>
            <a:normAutofit/>
          </a:bodyPr>
          <a:lstStyle/>
          <a:p>
            <a:pPr lvl="0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Личности</a:t>
            </a:r>
            <a:r>
              <a:rPr lang="ru-RU" dirty="0" smtClean="0"/>
              <a:t>         ОЦЕНКА         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Действия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Штриховая стрелка вправо 5"/>
          <p:cNvSpPr/>
          <p:nvPr/>
        </p:nvSpPr>
        <p:spPr>
          <a:xfrm>
            <a:off x="5857884" y="642918"/>
            <a:ext cx="785818" cy="571504"/>
          </a:xfrm>
          <a:prstGeom prst="striped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Штриховая стрелка вправо 7"/>
          <p:cNvSpPr/>
          <p:nvPr/>
        </p:nvSpPr>
        <p:spPr>
          <a:xfrm rot="10800000">
            <a:off x="2500298" y="714356"/>
            <a:ext cx="857256" cy="500066"/>
          </a:xfrm>
          <a:prstGeom prst="striped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571472" y="2071678"/>
          <a:ext cx="5000660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7875" name="Picture 3" descr="C:\Users\Кристина\Desktop\Кристина\уроки\Русский\презентация\images (6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289061">
            <a:off x="4429124" y="1571612"/>
            <a:ext cx="2190750" cy="2085975"/>
          </a:xfrm>
          <a:prstGeom prst="rect">
            <a:avLst/>
          </a:prstGeom>
          <a:noFill/>
        </p:spPr>
      </p:pic>
      <p:pic>
        <p:nvPicPr>
          <p:cNvPr id="10" name="Picture 4" descr="C:\Users\Кристина\Desktop\Кристина\уроки\Русский\презентация\0705241218550_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40326">
            <a:off x="6588061" y="1473877"/>
            <a:ext cx="2460632" cy="2050526"/>
          </a:xfrm>
          <a:prstGeom prst="rect">
            <a:avLst/>
          </a:prstGeom>
          <a:noFill/>
        </p:spPr>
      </p:pic>
      <p:pic>
        <p:nvPicPr>
          <p:cNvPr id="7169" name="Picture 1" descr="C:\Users\Кристина\Desktop\Кристина\уроки\Русский\презентация\1603811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50350">
            <a:off x="5630865" y="4147649"/>
            <a:ext cx="3392508" cy="25443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00334" y="1238940"/>
            <a:ext cx="8286776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Большинство респондентов считает, что русский язык находится в кризисе, что культура речи утрачивается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Взрослые (не педагоги) и учителя, в основном, не считают ненормативную лексику неотъемлемой частью русского языка, мнение старшеклассников по этому вопросу разделилось пополам.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28794" y="285728"/>
            <a:ext cx="35719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Выводы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2000240"/>
            <a:ext cx="83582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Ученики 9- 11 классов и педагоги согласны с мнением, что люди часто используют ненормативную лексику</a:t>
            </a:r>
            <a:endParaRPr lang="ru-RU" sz="32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Люди оценивают действия реже, чем личность. Наиболее часто употребляемы слова «молодец» и «умница»</a:t>
            </a:r>
            <a:endParaRPr lang="ru-RU" sz="32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C:\Users\Кристина\Desktop\Кристина\уроки\Русский\презентация\images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82367">
            <a:off x="5981889" y="4665351"/>
            <a:ext cx="2967056" cy="1956537"/>
          </a:xfrm>
          <a:prstGeom prst="rect">
            <a:avLst/>
          </a:prstGeom>
          <a:noFill/>
        </p:spPr>
      </p:pic>
      <p:pic>
        <p:nvPicPr>
          <p:cNvPr id="6" name="Picture 2" descr="C:\Users\Кристина\Desktop\Кристина\уроки\Русский\презентация\1269374241_iskusstvo_obsheni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98377">
            <a:off x="962979" y="142664"/>
            <a:ext cx="2358038" cy="1727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14612" y="1142984"/>
            <a:ext cx="607221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Большинство респондентов указало, что чаще слышат слова с положительной оценкой.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64% респондентов считают, что в русском языке больше названий лиц с положительной окраской. Но в результате анкетирования, мы выяснили. Что лексических средств для выражения отрицательной оценки человека намного больше, чем для положительного оценивания.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050" name="Picture 2" descr="G:\Исследование 10 класс\презентация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951596">
            <a:off x="320712" y="4178373"/>
            <a:ext cx="2095498" cy="2095498"/>
          </a:xfrm>
          <a:prstGeom prst="rect">
            <a:avLst/>
          </a:prstGeom>
          <a:noFill/>
        </p:spPr>
      </p:pic>
      <p:pic>
        <p:nvPicPr>
          <p:cNvPr id="2051" name="Picture 3" descr="G:\Исследование 10 класс\презентация\1109.0x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656941">
            <a:off x="417496" y="198855"/>
            <a:ext cx="2320321" cy="23622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5" name="Picture 5" descr="C:\Users\Кристина\Desktop\Кристина\уроки\Русский\презентация\images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83492">
            <a:off x="450076" y="2470899"/>
            <a:ext cx="2663273" cy="410526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945359">
            <a:off x="529125" y="585215"/>
            <a:ext cx="4361324" cy="1585548"/>
          </a:xfrm>
        </p:spPr>
        <p:txBody>
          <a:bodyPr>
            <a:normAutofit/>
          </a:bodyPr>
          <a:lstStyle/>
          <a:p>
            <a:r>
              <a:rPr lang="ru-RU" dirty="0" smtClean="0"/>
              <a:t>Подтвердились гипотезы:</a:t>
            </a:r>
            <a:endParaRPr lang="ru-RU" dirty="0"/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 rot="343410">
            <a:off x="3719623" y="2753817"/>
            <a:ext cx="5261001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Способов выражения отрицательной оценки больше, чем положительной.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Лексико-грамматические средства выражения положительной оценки, используются в речи чаще.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6" name="Picture 6" descr="C:\Users\Кристина\Desktop\Кристина\уроки\Русский\презентация\1249331647ht60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864682">
            <a:off x="5571298" y="349162"/>
            <a:ext cx="3071834" cy="21038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 descr="C:\Users\Кристина\Desktop\Кристина\уроки\Русский\презентация\images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8605"/>
            <a:ext cx="9144000" cy="69466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278</TotalTime>
  <Words>390</Words>
  <Application>Microsoft Office PowerPoint</Application>
  <PresentationFormat>Экран (4:3)</PresentationFormat>
  <Paragraphs>45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Лингвистические средства выражения положительной и отрицательной оценки человека    </vt:lpstr>
      <vt:lpstr>Цель: изучить лингвистические средства выражения положительной и отрицательной оценки человека.</vt:lpstr>
      <vt:lpstr>Разговорная речь –  это естественное, наиболее обычное средство общения между носителями литературного языка в определенных условиях.  Разговорный стиль - это набор окрасок.</vt:lpstr>
      <vt:lpstr>Лексика: стилистически- окрашенная, эмоционально- оценочная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Личности         ОЦЕНКА          Действия</vt:lpstr>
      <vt:lpstr>Презентация PowerPoint</vt:lpstr>
      <vt:lpstr>Презентация PowerPoint</vt:lpstr>
      <vt:lpstr>Презентация PowerPoint</vt:lpstr>
      <vt:lpstr>Подтвердились гипотезы: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   Направление: русский язык Тема: «Лингвистические средства выражения положительной и отрицательной оценки человека»  </dc:title>
  <dc:creator>Кристина</dc:creator>
  <cp:lastModifiedBy>гимназия</cp:lastModifiedBy>
  <cp:revision>42</cp:revision>
  <dcterms:created xsi:type="dcterms:W3CDTF">2012-04-29T09:32:31Z</dcterms:created>
  <dcterms:modified xsi:type="dcterms:W3CDTF">2012-05-01T07:54:08Z</dcterms:modified>
</cp:coreProperties>
</file>