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9" r:id="rId3"/>
    <p:sldId id="263" r:id="rId4"/>
    <p:sldId id="264" r:id="rId5"/>
    <p:sldId id="281" r:id="rId6"/>
    <p:sldId id="284" r:id="rId7"/>
    <p:sldId id="286" r:id="rId8"/>
    <p:sldId id="287" r:id="rId9"/>
    <p:sldId id="288" r:id="rId10"/>
    <p:sldId id="289" r:id="rId11"/>
    <p:sldId id="290" r:id="rId12"/>
    <p:sldId id="291" r:id="rId13"/>
    <p:sldId id="274" r:id="rId14"/>
    <p:sldId id="275" r:id="rId15"/>
    <p:sldId id="276" r:id="rId16"/>
    <p:sldId id="277" r:id="rId17"/>
    <p:sldId id="278" r:id="rId18"/>
    <p:sldId id="282" r:id="rId19"/>
    <p:sldId id="266" r:id="rId20"/>
    <p:sldId id="267" r:id="rId21"/>
    <p:sldId id="268" r:id="rId22"/>
    <p:sldId id="283" r:id="rId23"/>
    <p:sldId id="285" r:id="rId24"/>
    <p:sldId id="292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66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8113" autoAdjust="0"/>
    <p:restoredTop sz="94669" autoAdjust="0"/>
  </p:normalViewPr>
  <p:slideViewPr>
    <p:cSldViewPr>
      <p:cViewPr>
        <p:scale>
          <a:sx n="91" d="100"/>
          <a:sy n="91" d="100"/>
        </p:scale>
        <p:origin x="-1051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1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C31254-1841-405A-856F-9B7DFF6C78FF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D4A8AD-57F7-415E-8551-783B6318069F}">
      <dgm:prSet phldrT="[Текст]" custT="1"/>
      <dgm:spPr>
        <a:solidFill>
          <a:schemeClr val="bg1"/>
        </a:solidFill>
        <a:ln w="38100"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Наука</a:t>
          </a:r>
          <a:endParaRPr lang="ru-RU" sz="20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E97D78-8505-44BB-87C4-A8A6536DF044}" type="parTrans" cxnId="{BE616BE9-B165-4212-9540-E35E54063328}">
      <dgm:prSet/>
      <dgm:spPr/>
      <dgm:t>
        <a:bodyPr/>
        <a:lstStyle/>
        <a:p>
          <a:endParaRPr lang="ru-RU"/>
        </a:p>
      </dgm:t>
    </dgm:pt>
    <dgm:pt modelId="{11BC7A76-D492-4B69-A7C6-9C8C58F9CEA2}" type="sibTrans" cxnId="{BE616BE9-B165-4212-9540-E35E54063328}">
      <dgm:prSet/>
      <dgm:spPr/>
      <dgm:t>
        <a:bodyPr/>
        <a:lstStyle/>
        <a:p>
          <a:endParaRPr lang="ru-RU"/>
        </a:p>
      </dgm:t>
    </dgm:pt>
    <dgm:pt modelId="{36C2947B-07C3-4D58-ABC4-DDCCB7E258D9}">
      <dgm:prSet phldrT="[Текст]" custT="1"/>
      <dgm:spPr>
        <a:solidFill>
          <a:schemeClr val="bg1"/>
        </a:solidFill>
        <a:ln w="38100"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Предмет </a:t>
          </a:r>
          <a:endParaRPr lang="ru-RU" sz="20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D0CC03-7DEB-4C2F-8E45-B9DE428F5786}" type="parTrans" cxnId="{B40D8CEF-BAA6-4543-BEDC-DEFDE7882C5C}">
      <dgm:prSet/>
      <dgm:spPr/>
      <dgm:t>
        <a:bodyPr/>
        <a:lstStyle/>
        <a:p>
          <a:endParaRPr lang="ru-RU"/>
        </a:p>
      </dgm:t>
    </dgm:pt>
    <dgm:pt modelId="{28B19467-5EF3-4828-8462-DBF0C4FD8692}" type="sibTrans" cxnId="{B40D8CEF-BAA6-4543-BEDC-DEFDE7882C5C}">
      <dgm:prSet/>
      <dgm:spPr/>
      <dgm:t>
        <a:bodyPr/>
        <a:lstStyle/>
        <a:p>
          <a:endParaRPr lang="ru-RU"/>
        </a:p>
      </dgm:t>
    </dgm:pt>
    <dgm:pt modelId="{391981D0-5BC5-4CDB-8EB3-69B19CF77614}">
      <dgm:prSet phldrT="[Текст]" custT="1"/>
      <dgm:spPr>
        <a:solidFill>
          <a:schemeClr val="bg1"/>
        </a:solidFill>
        <a:ln w="38100"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Профессия</a:t>
          </a:r>
          <a:endParaRPr lang="ru-RU" sz="20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FB133B-4969-434D-8501-E6D892AA6DA2}" type="parTrans" cxnId="{0213B357-6586-48E6-B55A-01E24B8F2967}">
      <dgm:prSet/>
      <dgm:spPr/>
      <dgm:t>
        <a:bodyPr/>
        <a:lstStyle/>
        <a:p>
          <a:endParaRPr lang="ru-RU"/>
        </a:p>
      </dgm:t>
    </dgm:pt>
    <dgm:pt modelId="{7C3718D2-F705-44C1-944C-EEB3A3DBC782}" type="sibTrans" cxnId="{0213B357-6586-48E6-B55A-01E24B8F2967}">
      <dgm:prSet/>
      <dgm:spPr/>
      <dgm:t>
        <a:bodyPr/>
        <a:lstStyle/>
        <a:p>
          <a:endParaRPr lang="ru-RU"/>
        </a:p>
      </dgm:t>
    </dgm:pt>
    <dgm:pt modelId="{E46F42B0-28A1-4DCD-8127-2E095063E9B8}">
      <dgm:prSet phldrT="[Текст]" custT="1"/>
      <dgm:spPr>
        <a:solidFill>
          <a:schemeClr val="bg1"/>
        </a:solidFill>
        <a:ln w="38100"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Корпоративная практика </a:t>
          </a:r>
          <a:endParaRPr lang="ru-RU" sz="20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DCCD2B-AC91-4BEF-8178-2FC516FCF052}" type="parTrans" cxnId="{35B99FB9-97F9-4F1F-BD07-0BF7C2712B5A}">
      <dgm:prSet/>
      <dgm:spPr/>
      <dgm:t>
        <a:bodyPr/>
        <a:lstStyle/>
        <a:p>
          <a:endParaRPr lang="ru-RU"/>
        </a:p>
      </dgm:t>
    </dgm:pt>
    <dgm:pt modelId="{6370D331-7370-42FB-8D20-6F4DE42CBEA7}" type="sibTrans" cxnId="{35B99FB9-97F9-4F1F-BD07-0BF7C2712B5A}">
      <dgm:prSet/>
      <dgm:spPr/>
      <dgm:t>
        <a:bodyPr/>
        <a:lstStyle/>
        <a:p>
          <a:endParaRPr lang="ru-RU"/>
        </a:p>
      </dgm:t>
    </dgm:pt>
    <dgm:pt modelId="{08855BC3-7197-4097-9CA8-80F544DE8E8C}" type="pres">
      <dgm:prSet presAssocID="{4BC31254-1841-405A-856F-9B7DFF6C78FF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C22283-1C18-40F2-BA5B-9465F469E312}" type="pres">
      <dgm:prSet presAssocID="{4BC31254-1841-405A-856F-9B7DFF6C78FF}" presName="diamond" presStyleLbl="bgShp" presStyleIdx="0" presStyleCnt="1" custLinFactNeighborX="2223"/>
      <dgm:spPr>
        <a:solidFill>
          <a:schemeClr val="tx2"/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ru-RU"/>
        </a:p>
      </dgm:t>
    </dgm:pt>
    <dgm:pt modelId="{9891EDF8-AC07-4C2B-A5DB-717C142EB31E}" type="pres">
      <dgm:prSet presAssocID="{4BC31254-1841-405A-856F-9B7DFF6C78FF}" presName="quad1" presStyleLbl="node1" presStyleIdx="0" presStyleCnt="4" custLinFactNeighborX="-44176" custLinFactNeighborY="-197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9187DC-7207-4136-9952-B9D6286703F5}" type="pres">
      <dgm:prSet presAssocID="{4BC31254-1841-405A-856F-9B7DFF6C78FF}" presName="quad2" presStyleLbl="node1" presStyleIdx="1" presStyleCnt="4" custLinFactNeighborX="54175" custLinFactNeighborY="-197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4EA8F8-3C6F-4B3F-BEC3-D0C71DFAE8C9}" type="pres">
      <dgm:prSet presAssocID="{4BC31254-1841-405A-856F-9B7DFF6C78FF}" presName="quad3" presStyleLbl="node1" presStyleIdx="2" presStyleCnt="4" custLinFactNeighborX="-38482" custLinFactNeighborY="1356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F60EC9-21BE-4F31-A0E6-76E7B584FF36}" type="pres">
      <dgm:prSet presAssocID="{4BC31254-1841-405A-856F-9B7DFF6C78FF}" presName="quad4" presStyleLbl="node1" presStyleIdx="3" presStyleCnt="4" custLinFactNeighborX="49597" custLinFactNeighborY="1554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213B357-6586-48E6-B55A-01E24B8F2967}" srcId="{4BC31254-1841-405A-856F-9B7DFF6C78FF}" destId="{391981D0-5BC5-4CDB-8EB3-69B19CF77614}" srcOrd="2" destOrd="0" parTransId="{64FB133B-4969-434D-8501-E6D892AA6DA2}" sibTransId="{7C3718D2-F705-44C1-944C-EEB3A3DBC782}"/>
    <dgm:cxn modelId="{BE616BE9-B165-4212-9540-E35E54063328}" srcId="{4BC31254-1841-405A-856F-9B7DFF6C78FF}" destId="{59D4A8AD-57F7-415E-8551-783B6318069F}" srcOrd="0" destOrd="0" parTransId="{D2E97D78-8505-44BB-87C4-A8A6536DF044}" sibTransId="{11BC7A76-D492-4B69-A7C6-9C8C58F9CEA2}"/>
    <dgm:cxn modelId="{FC3E52DC-9B68-4433-A5D1-9223BBEE9BA2}" type="presOf" srcId="{391981D0-5BC5-4CDB-8EB3-69B19CF77614}" destId="{BF4EA8F8-3C6F-4B3F-BEC3-D0C71DFAE8C9}" srcOrd="0" destOrd="0" presId="urn:microsoft.com/office/officeart/2005/8/layout/matrix3"/>
    <dgm:cxn modelId="{F0FC4B53-E5B0-4254-92A4-61677D007962}" type="presOf" srcId="{36C2947B-07C3-4D58-ABC4-DDCCB7E258D9}" destId="{879187DC-7207-4136-9952-B9D6286703F5}" srcOrd="0" destOrd="0" presId="urn:microsoft.com/office/officeart/2005/8/layout/matrix3"/>
    <dgm:cxn modelId="{35B99FB9-97F9-4F1F-BD07-0BF7C2712B5A}" srcId="{4BC31254-1841-405A-856F-9B7DFF6C78FF}" destId="{E46F42B0-28A1-4DCD-8127-2E095063E9B8}" srcOrd="3" destOrd="0" parTransId="{28DCCD2B-AC91-4BEF-8178-2FC516FCF052}" sibTransId="{6370D331-7370-42FB-8D20-6F4DE42CBEA7}"/>
    <dgm:cxn modelId="{DF79F5B4-AC40-4E3B-903E-5035F2CEE9F1}" type="presOf" srcId="{4BC31254-1841-405A-856F-9B7DFF6C78FF}" destId="{08855BC3-7197-4097-9CA8-80F544DE8E8C}" srcOrd="0" destOrd="0" presId="urn:microsoft.com/office/officeart/2005/8/layout/matrix3"/>
    <dgm:cxn modelId="{B40D8CEF-BAA6-4543-BEDC-DEFDE7882C5C}" srcId="{4BC31254-1841-405A-856F-9B7DFF6C78FF}" destId="{36C2947B-07C3-4D58-ABC4-DDCCB7E258D9}" srcOrd="1" destOrd="0" parTransId="{15D0CC03-7DEB-4C2F-8E45-B9DE428F5786}" sibTransId="{28B19467-5EF3-4828-8462-DBF0C4FD8692}"/>
    <dgm:cxn modelId="{9ED361B4-B600-4097-B4D6-54074F94DC32}" type="presOf" srcId="{E46F42B0-28A1-4DCD-8127-2E095063E9B8}" destId="{B4F60EC9-21BE-4F31-A0E6-76E7B584FF36}" srcOrd="0" destOrd="0" presId="urn:microsoft.com/office/officeart/2005/8/layout/matrix3"/>
    <dgm:cxn modelId="{ABAD17F5-A6E4-4A0E-A139-85C662F0BD85}" type="presOf" srcId="{59D4A8AD-57F7-415E-8551-783B6318069F}" destId="{9891EDF8-AC07-4C2B-A5DB-717C142EB31E}" srcOrd="0" destOrd="0" presId="urn:microsoft.com/office/officeart/2005/8/layout/matrix3"/>
    <dgm:cxn modelId="{CD441E87-A037-481D-BC47-0E184CBF2100}" type="presParOf" srcId="{08855BC3-7197-4097-9CA8-80F544DE8E8C}" destId="{77C22283-1C18-40F2-BA5B-9465F469E312}" srcOrd="0" destOrd="0" presId="urn:microsoft.com/office/officeart/2005/8/layout/matrix3"/>
    <dgm:cxn modelId="{77947987-A157-4FF3-A80E-AFC7C10D4FB8}" type="presParOf" srcId="{08855BC3-7197-4097-9CA8-80F544DE8E8C}" destId="{9891EDF8-AC07-4C2B-A5DB-717C142EB31E}" srcOrd="1" destOrd="0" presId="urn:microsoft.com/office/officeart/2005/8/layout/matrix3"/>
    <dgm:cxn modelId="{7E2FF63C-5BAE-40D9-B021-30AD4402BE78}" type="presParOf" srcId="{08855BC3-7197-4097-9CA8-80F544DE8E8C}" destId="{879187DC-7207-4136-9952-B9D6286703F5}" srcOrd="2" destOrd="0" presId="urn:microsoft.com/office/officeart/2005/8/layout/matrix3"/>
    <dgm:cxn modelId="{2B677685-4D74-4165-B66A-2F35FBF40D6B}" type="presParOf" srcId="{08855BC3-7197-4097-9CA8-80F544DE8E8C}" destId="{BF4EA8F8-3C6F-4B3F-BEC3-D0C71DFAE8C9}" srcOrd="3" destOrd="0" presId="urn:microsoft.com/office/officeart/2005/8/layout/matrix3"/>
    <dgm:cxn modelId="{A9E33A00-D9B0-4BFC-8F45-AE5A5D6FCCD7}" type="presParOf" srcId="{08855BC3-7197-4097-9CA8-80F544DE8E8C}" destId="{B4F60EC9-21BE-4F31-A0E6-76E7B584FF36}" srcOrd="4" destOrd="0" presId="urn:microsoft.com/office/officeart/2005/8/layout/matrix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C22283-1C18-40F2-BA5B-9465F469E312}">
      <dsp:nvSpPr>
        <dsp:cNvPr id="0" name=""/>
        <dsp:cNvSpPr/>
      </dsp:nvSpPr>
      <dsp:spPr>
        <a:xfrm>
          <a:off x="1102925" y="0"/>
          <a:ext cx="4032447" cy="4032447"/>
        </a:xfrm>
        <a:prstGeom prst="diamond">
          <a:avLst/>
        </a:prstGeom>
        <a:solidFill>
          <a:schemeClr val="tx2"/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91EDF8-AC07-4C2B-A5DB-717C142EB31E}">
      <dsp:nvSpPr>
        <dsp:cNvPr id="0" name=""/>
        <dsp:cNvSpPr/>
      </dsp:nvSpPr>
      <dsp:spPr>
        <a:xfrm>
          <a:off x="701631" y="72011"/>
          <a:ext cx="1572654" cy="1572654"/>
        </a:xfrm>
        <a:prstGeom prst="roundRect">
          <a:avLst/>
        </a:prstGeom>
        <a:solidFill>
          <a:schemeClr val="bg1"/>
        </a:solidFill>
        <a:ln w="381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Наука</a:t>
          </a:r>
          <a:endParaRPr lang="ru-RU" sz="200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78402" y="148782"/>
        <a:ext cx="1419112" cy="1419112"/>
      </dsp:txXfrm>
    </dsp:sp>
    <dsp:sp modelId="{879187DC-7207-4136-9952-B9D6286703F5}">
      <dsp:nvSpPr>
        <dsp:cNvPr id="0" name=""/>
        <dsp:cNvSpPr/>
      </dsp:nvSpPr>
      <dsp:spPr>
        <a:xfrm>
          <a:off x="3941980" y="72011"/>
          <a:ext cx="1572654" cy="1572654"/>
        </a:xfrm>
        <a:prstGeom prst="roundRect">
          <a:avLst/>
        </a:prstGeom>
        <a:solidFill>
          <a:schemeClr val="bg1"/>
        </a:solidFill>
        <a:ln w="381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Предмет </a:t>
          </a:r>
          <a:endParaRPr lang="ru-RU" sz="200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18751" y="148782"/>
        <a:ext cx="1419112" cy="1419112"/>
      </dsp:txXfrm>
    </dsp:sp>
    <dsp:sp modelId="{BF4EA8F8-3C6F-4B3F-BEC3-D0C71DFAE8C9}">
      <dsp:nvSpPr>
        <dsp:cNvPr id="0" name=""/>
        <dsp:cNvSpPr/>
      </dsp:nvSpPr>
      <dsp:spPr>
        <a:xfrm>
          <a:off x="791178" y="2290087"/>
          <a:ext cx="1572654" cy="1572654"/>
        </a:xfrm>
        <a:prstGeom prst="roundRect">
          <a:avLst/>
        </a:prstGeom>
        <a:solidFill>
          <a:schemeClr val="bg1"/>
        </a:solidFill>
        <a:ln w="381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Профессия</a:t>
          </a:r>
          <a:endParaRPr lang="ru-RU" sz="200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67949" y="2366858"/>
        <a:ext cx="1419112" cy="1419112"/>
      </dsp:txXfrm>
    </dsp:sp>
    <dsp:sp modelId="{B4F60EC9-21BE-4F31-A0E6-76E7B584FF36}">
      <dsp:nvSpPr>
        <dsp:cNvPr id="0" name=""/>
        <dsp:cNvSpPr/>
      </dsp:nvSpPr>
      <dsp:spPr>
        <a:xfrm>
          <a:off x="3869984" y="2321210"/>
          <a:ext cx="1572654" cy="1572654"/>
        </a:xfrm>
        <a:prstGeom prst="roundRect">
          <a:avLst/>
        </a:prstGeom>
        <a:solidFill>
          <a:schemeClr val="bg1"/>
        </a:solidFill>
        <a:ln w="381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Корпоративная практика </a:t>
          </a:r>
          <a:endParaRPr lang="ru-RU" sz="2000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46755" y="2397981"/>
        <a:ext cx="1419112" cy="14191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40D5F-C7C9-4401-B98E-9F9B1A0422F4}" type="datetimeFigureOut">
              <a:rPr lang="ru-RU" smtClean="0"/>
              <a:t>28.10.2016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B47BA-1ABE-441B-A93F-3FDF0AD4B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312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3.jpe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microsoft.com/office/2007/relationships/hdphoto" Target="../media/hdphoto1.wdp"/><Relationship Id="rId4" Type="http://schemas.openxmlformats.org/officeDocument/2006/relationships/image" Target="../media/image24.png"/><Relationship Id="rId9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soschgmnndm@mail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00042"/>
            <a:ext cx="72152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lang="ru-RU" sz="1100" dirty="0" smtClean="0">
              <a:latin typeface="Arial" pitchFamily="34" charset="0"/>
            </a:endParaRPr>
          </a:p>
        </p:txBody>
      </p:sp>
      <p:pic>
        <p:nvPicPr>
          <p:cNvPr id="12" name="Рисунок 11" descr="Gymnazia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1313507" y="663715"/>
            <a:ext cx="57759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66"/>
                </a:solidFill>
                <a:latin typeface="Comic Sans MS" panose="030F0702030302020204" pitchFamily="66" charset="0"/>
                <a:ea typeface="Times New Roman" pitchFamily="18" charset="0"/>
                <a:cs typeface="Times New Roman" pitchFamily="18" charset="0"/>
              </a:rPr>
              <a:t>МОУ «Гимназия г. Надыма» </a:t>
            </a:r>
          </a:p>
          <a:p>
            <a:pPr algn="ctr"/>
            <a:r>
              <a:rPr lang="ru-RU" sz="2000" b="1" dirty="0" smtClean="0">
                <a:solidFill>
                  <a:srgbClr val="000066"/>
                </a:solidFill>
                <a:latin typeface="Comic Sans MS" panose="030F0702030302020204" pitchFamily="66" charset="0"/>
                <a:cs typeface="Times New Roman" pitchFamily="18" charset="0"/>
              </a:rPr>
              <a:t>Проект «Школа </a:t>
            </a:r>
            <a:r>
              <a:rPr lang="ru-RU" sz="2000" b="1" dirty="0" err="1" smtClean="0">
                <a:solidFill>
                  <a:srgbClr val="000066"/>
                </a:solidFill>
                <a:latin typeface="Comic Sans MS" panose="030F0702030302020204" pitchFamily="66" charset="0"/>
                <a:cs typeface="Times New Roman" pitchFamily="18" charset="0"/>
              </a:rPr>
              <a:t>социокультурных</a:t>
            </a:r>
            <a:r>
              <a:rPr lang="ru-RU" sz="2000" b="1" dirty="0" smtClean="0">
                <a:solidFill>
                  <a:srgbClr val="000066"/>
                </a:solidFill>
                <a:latin typeface="Comic Sans MS" panose="030F0702030302020204" pitchFamily="66" charset="0"/>
                <a:cs typeface="Times New Roman" pitchFamily="18" charset="0"/>
              </a:rPr>
              <a:t> практик»</a:t>
            </a:r>
            <a:endParaRPr lang="ru-RU" sz="2000" b="1" dirty="0">
              <a:solidFill>
                <a:srgbClr val="00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21603" y="130371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74132" y="1990269"/>
            <a:ext cx="5976664" cy="3756565"/>
          </a:xfrm>
          <a:prstGeom prst="roundRect">
            <a:avLst/>
          </a:prstGeom>
          <a:solidFill>
            <a:srgbClr val="0066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модели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«Школа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социокультурных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практик» 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 технологии модульного погружения как условия реализации программы воспитания и социализации в старших классах в рамках реализации ФГОС СОО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Грант Министерства образования и науки в рамках мероприятия 2.3 Федеральной целевой программы развития образования)»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95936" y="6381328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7188278" y="267313"/>
            <a:ext cx="1645886" cy="6142759"/>
            <a:chOff x="6748924" y="91478"/>
            <a:chExt cx="1957886" cy="6689811"/>
          </a:xfrm>
        </p:grpSpPr>
        <p:pic>
          <p:nvPicPr>
            <p:cNvPr id="15" name="Picture 6" descr="C:\Users\Samsung\Desktop\IMG_7066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4123" y="5487086"/>
              <a:ext cx="1872208" cy="129420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6" name="Picture 3" descr="C:\Users\Samsung\Desktop\IMG_4048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0604" y="4149080"/>
              <a:ext cx="1872208" cy="121116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7" name="Picture 2" descr="C:\Users\Samsung\Desktop\IMG_7105.JP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9135" y="2780928"/>
              <a:ext cx="1907196" cy="127146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8" name="Picture 5" descr="C:\Users\Samsung\Desktop\IMG_0142.JP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8657" y="91478"/>
              <a:ext cx="1948153" cy="12478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9" name="Picture 7" descr="F:\DCIM\100CANON\IMG_8143.JP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8924" y="1414044"/>
              <a:ext cx="1955568" cy="130371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4140" y="2492896"/>
            <a:ext cx="7056784" cy="4032448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в </a:t>
            </a:r>
            <a:r>
              <a:rPr lang="ru-RU" sz="2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целях предоставления гранта в форме субсидии юридическим лицам </a:t>
            </a:r>
            <a:r>
              <a:rPr lang="ru-RU" sz="2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</a:t>
            </a:r>
            <a:r>
              <a:rPr lang="ru-RU" sz="2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реализацию программ инновационной деятельности по отработке новых технологий и содержания обучения и воспитания в рамках задачи 2 «Развитие современных механизмов и технологий общего образования» Федеральной целевой программы развития образования на 2016-2020 </a:t>
            </a:r>
            <a:r>
              <a:rPr lang="ru-RU" sz="2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годы по </a:t>
            </a:r>
            <a:r>
              <a:rPr lang="ru-RU" sz="2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мероприятию</a:t>
            </a:r>
            <a:r>
              <a:rPr lang="ru-RU" sz="2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  <a:br>
              <a:rPr lang="ru-RU" sz="2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2.3 </a:t>
            </a:r>
            <a:r>
              <a:rPr lang="ru-RU" sz="2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«Создание сети школ, реализующих инновационные программы для отработки новых технологий и содержания обучения и воспитания, через конкурсную поддержку школьных инициатив и </a:t>
            </a:r>
            <a:r>
              <a:rPr lang="ru-RU" sz="2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сетевых проектов»    </a:t>
            </a:r>
            <a:br>
              <a:rPr lang="ru-RU" sz="2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КОНКУРС </a:t>
            </a:r>
            <a:r>
              <a:rPr lang="ru-RU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3. «Реализация инновационных программ воспитания и социализации обучающихся»</a:t>
            </a:r>
            <a:r>
              <a:rPr lang="ru-RU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br>
              <a:rPr lang="ru-RU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3196" y="178535"/>
            <a:ext cx="1695450" cy="7267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Gymnazia 1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820656" y="764704"/>
            <a:ext cx="66247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КОНКУРСНОМ ОТБОРЕ ОБРАЗОВАТЕЛЬНЫХ ОРГАНИЗАЦИЙ,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РЕАЛИЗУЮЩИХ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ОБЩЕГО ОБРАЗОВАНИЯ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212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630" y="260648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 проекта </a:t>
            </a:r>
            <a:endParaRPr lang="ru-RU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99046" y="1484784"/>
            <a:ext cx="6912768" cy="1584176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системы модульного  образовательного пространства для старшеклассников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6765" y="4077072"/>
            <a:ext cx="1944216" cy="202172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организации собственного действия гимназистов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47318" y="4061309"/>
            <a:ext cx="2016224" cy="203748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новых способов и форм деятельности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72200" y="4077072"/>
            <a:ext cx="2016224" cy="205567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нравственного и эмоционального опыта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1546666" y="3092990"/>
            <a:ext cx="361038" cy="98408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7456" y="3043483"/>
            <a:ext cx="415479" cy="1017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08849" y="3068961"/>
            <a:ext cx="415479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Gymnazia 1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3027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1976" y="8367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ехнология модульного погружения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0743362"/>
              </p:ext>
            </p:extLst>
          </p:nvPr>
        </p:nvGraphicFramePr>
        <p:xfrm>
          <a:off x="269974" y="1844824"/>
          <a:ext cx="6059016" cy="4032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483768" y="3501008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МОДУЛИ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5609816" y="3676546"/>
            <a:ext cx="978408" cy="484632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588224" y="1844824"/>
            <a:ext cx="2448272" cy="4176464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способа действия, получение знаний, необходимых для успешной самореализации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самоопределения 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 descr="Gymnazia 1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8582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00042"/>
            <a:ext cx="72152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lang="ru-RU" sz="1100" dirty="0" smtClean="0">
              <a:latin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21603" y="130371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95936" y="6381328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9947" y="4018057"/>
            <a:ext cx="5243513" cy="254793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Прямоугольник 5"/>
          <p:cNvSpPr/>
          <p:nvPr/>
        </p:nvSpPr>
        <p:spPr>
          <a:xfrm>
            <a:off x="410737" y="1700371"/>
            <a:ext cx="61926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ru-RU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воспитательной технологии </a:t>
            </a:r>
            <a:r>
              <a:rPr lang="ru-RU" sz="28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Погружение в эпоху» </a:t>
            </a:r>
            <a:endParaRPr lang="ru-RU" sz="2800" b="1" dirty="0" smtClean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ctr"/>
            <a:r>
              <a:rPr lang="ru-RU" sz="28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1994 года)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9926" y="635300"/>
            <a:ext cx="61050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гимназии, </a:t>
            </a:r>
            <a:endParaRPr lang="ru-RU" sz="3200" b="1" dirty="0" smtClean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положенный </a:t>
            </a:r>
            <a:r>
              <a:rPr lang="ru-RU" sz="32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основу проекта</a:t>
            </a:r>
            <a:endParaRPr lang="ru-RU" sz="3200" b="1" dirty="0">
              <a:solidFill>
                <a:srgbClr val="000066"/>
              </a:solidFill>
            </a:endParaRPr>
          </a:p>
        </p:txBody>
      </p:sp>
      <p:sp>
        <p:nvSpPr>
          <p:cNvPr id="16" name="Выгнутая вверх стрелка 15"/>
          <p:cNvSpPr/>
          <p:nvPr/>
        </p:nvSpPr>
        <p:spPr>
          <a:xfrm rot="5400000">
            <a:off x="3264765" y="3327682"/>
            <a:ext cx="1216152" cy="731520"/>
          </a:xfrm>
          <a:prstGeom prst="curvedDown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4" name="Рисунок 13" descr="Gymnazia 1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5" name="Группа 14"/>
          <p:cNvGrpSpPr/>
          <p:nvPr/>
        </p:nvGrpSpPr>
        <p:grpSpPr>
          <a:xfrm>
            <a:off x="7188278" y="267313"/>
            <a:ext cx="1645886" cy="6142759"/>
            <a:chOff x="6748924" y="91478"/>
            <a:chExt cx="1957886" cy="6689811"/>
          </a:xfrm>
        </p:grpSpPr>
        <p:pic>
          <p:nvPicPr>
            <p:cNvPr id="17" name="Picture 6" descr="C:\Users\Samsung\Desktop\IMG_7066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4123" y="5487086"/>
              <a:ext cx="1872208" cy="129420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8" name="Picture 3" descr="C:\Users\Samsung\Desktop\IMG_4048.JP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0604" y="4149080"/>
              <a:ext cx="1872208" cy="121116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9" name="Picture 2" descr="C:\Users\Samsung\Desktop\IMG_7105.JP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9135" y="2780928"/>
              <a:ext cx="1907196" cy="127146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0" name="Picture 5" descr="C:\Users\Samsung\Desktop\IMG_0142.JP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8657" y="91478"/>
              <a:ext cx="1948153" cy="12478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1" name="Picture 7" descr="F:\DCIM\100CANON\IMG_8143.JPG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8924" y="1414044"/>
              <a:ext cx="1955568" cy="130371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  <p:extLst>
      <p:ext uri="{BB962C8B-B14F-4D97-AF65-F5344CB8AC3E}">
        <p14:creationId xmlns:p14="http://schemas.microsoft.com/office/powerpoint/2010/main" val="107653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92397"/>
            <a:ext cx="5987290" cy="114300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«П</a:t>
            </a:r>
            <a:r>
              <a:rPr lang="ru-RU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огружение в эпоху»</a:t>
            </a:r>
            <a:endParaRPr lang="ru-RU" b="1" dirty="0">
              <a:solidFill>
                <a:srgbClr val="000066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0233" y="3081600"/>
            <a:ext cx="2403878" cy="16025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0233" y="1268760"/>
            <a:ext cx="2283911" cy="1656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5649" y="4869160"/>
            <a:ext cx="2133046" cy="15997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09561" y="1700808"/>
            <a:ext cx="589037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«Диалог  культур» </a:t>
            </a:r>
            <a:endParaRPr lang="ru-RU" sz="2400" b="1" dirty="0" smtClean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(</a:t>
            </a:r>
            <a:r>
              <a:rPr lang="ru-RU" sz="24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В.С. </a:t>
            </a:r>
            <a:r>
              <a:rPr lang="ru-RU" sz="2400" dirty="0" err="1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Библер</a:t>
            </a:r>
            <a:r>
              <a:rPr lang="ru-RU" sz="24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М.М. </a:t>
            </a:r>
            <a:r>
              <a:rPr lang="ru-RU" sz="24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Бахтин);</a:t>
            </a:r>
            <a:endParaRPr lang="ru-RU" sz="24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Личностно-ориентированная «Социально - педагогическая и психолого- педагогическая поддержка ребенка» </a:t>
            </a:r>
            <a:r>
              <a:rPr lang="ru-RU" sz="24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Газман</a:t>
            </a:r>
            <a:r>
              <a:rPr lang="ru-RU" sz="24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О.С.);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«Воспитание общественного творчества в условиях коллективной творческой деятельности» </a:t>
            </a:r>
            <a:endParaRPr lang="ru-RU" sz="2400" b="1" dirty="0" smtClean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Иванов И.П)</a:t>
            </a:r>
          </a:p>
        </p:txBody>
      </p:sp>
      <p:pic>
        <p:nvPicPr>
          <p:cNvPr id="10" name="Рисунок 9" descr="Gymnazia 1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679" y="201074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8801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23593"/>
            <a:ext cx="598729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Погружение в эпоху»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4516" y="1658286"/>
            <a:ext cx="2736304" cy="18242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3" descr="C:\Users\Синенко\Pictures\ФОТО с айфона Маши\ФОТО с айфона Маши 240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1897" y="3768167"/>
            <a:ext cx="2081542" cy="27753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0" name="Прямоугольник 9"/>
          <p:cNvSpPr/>
          <p:nvPr/>
        </p:nvSpPr>
        <p:spPr>
          <a:xfrm>
            <a:off x="781953" y="2132856"/>
            <a:ext cx="428571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Gabriola" panose="04040605051002020D02" pitchFamily="82" charset="0"/>
              </a:rPr>
              <a:t>        …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современном этапе -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это …«прибор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который позволяет человеку быть  полностью ответственным за свою судьбу и поступки, приобрести действительную внутреннюю свободу совести, мысли, действия.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«мир впервые» </a:t>
            </a:r>
          </a:p>
          <a:p>
            <a:pPr marL="285750" indent="-285750">
              <a:buFontTx/>
              <a:buChar char="-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В.С.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Библер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Gymnazia 1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7108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85292"/>
            <a:ext cx="7632848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«Погружение в эпоху»:</a:t>
            </a:r>
            <a:b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</a:t>
            </a:r>
            <a:r>
              <a:rPr lang="ru-RU" i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</a:t>
            </a:r>
            <a:r>
              <a:rPr lang="ru-RU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жизнедеятельности </a:t>
            </a:r>
            <a:r>
              <a:rPr lang="ru-RU" i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6613" y="4257793"/>
            <a:ext cx="2232634" cy="21344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179512" y="2708920"/>
            <a:ext cx="65527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000066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ценности живого </a:t>
            </a:r>
            <a:r>
              <a:rPr lang="ru-RU" sz="24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общения</a:t>
            </a:r>
          </a:p>
          <a:p>
            <a:pPr marL="571500" lvl="0" indent="-571500"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 </a:t>
            </a:r>
            <a:r>
              <a:rPr lang="ru-RU" sz="2400" b="1" dirty="0" err="1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культуросообразности</a:t>
            </a:r>
            <a:endParaRPr lang="ru-RU" sz="2400" b="1" dirty="0" smtClean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0" indent="-571500"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 </a:t>
            </a:r>
            <a:r>
              <a:rPr lang="ru-RU" sz="2400" b="1" dirty="0" err="1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природосообразности</a:t>
            </a:r>
            <a:endParaRPr lang="ru-RU" sz="24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6613" y="2413490"/>
            <a:ext cx="2232634" cy="14890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 descr="Gymnazia 1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4401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51218"/>
            <a:ext cx="7632848" cy="14310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Погружения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2708920"/>
            <a:ext cx="655272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96125" y="2106732"/>
            <a:ext cx="684076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61950" lvl="1" indent="-361950">
              <a:buFont typeface="Wingdings" panose="05000000000000000000" pitchFamily="2" charset="2"/>
              <a:buChar char="§"/>
            </a:pPr>
            <a:r>
              <a:rPr kumimoji="0" lang="ru-RU" altLang="ru-RU" sz="280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Античность</a:t>
            </a:r>
            <a:endParaRPr kumimoji="0" lang="ru-RU" altLang="ru-RU" sz="2800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marR="0" lvl="0" indent="-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180975" algn="l"/>
              </a:tabLst>
            </a:pPr>
            <a:r>
              <a:rPr kumimoji="0" lang="ru-RU" altLang="ru-RU" sz="280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Древняя Русь (IX - XIII века)</a:t>
            </a:r>
            <a:endParaRPr kumimoji="0" lang="ru-RU" altLang="ru-RU" sz="2800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marR="0" lvl="0" indent="-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180975" algn="l"/>
              </a:tabLst>
            </a:pPr>
            <a:r>
              <a:rPr kumimoji="0" lang="ru-RU" altLang="ru-RU" sz="280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Московская Русь (XIV - XVII века)</a:t>
            </a:r>
            <a:endParaRPr kumimoji="0" lang="ru-RU" altLang="ru-RU" sz="2800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marR="0" lvl="0" indent="-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180975" algn="l"/>
              </a:tabLst>
            </a:pPr>
            <a:r>
              <a:rPr kumimoji="0" lang="ru-RU" altLang="ru-RU" sz="280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Под славным знаменем Петра</a:t>
            </a:r>
            <a:endParaRPr kumimoji="0" lang="ru-RU" altLang="ru-RU" sz="2800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marR="0" lvl="0" indent="-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180975" algn="l"/>
              </a:tabLst>
            </a:pPr>
            <a:r>
              <a:rPr kumimoji="0" lang="ru-RU" altLang="ru-RU" sz="280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Тайны дворцовых переворотов (от    Екатерины I  до Петра III (XVII век))</a:t>
            </a:r>
            <a:endParaRPr kumimoji="0" lang="ru-RU" altLang="ru-RU" sz="2800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marR="0" lvl="0" indent="-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180975" algn="l"/>
              </a:tabLst>
            </a:pPr>
            <a:r>
              <a:rPr kumimoji="0" lang="ru-RU" altLang="ru-RU" sz="280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Великий век Екатерины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</a:tabLst>
            </a:pPr>
            <a:r>
              <a:rPr kumimoji="0" lang="ru-RU" altLang="ru-RU" sz="280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(правление Екатерины II) </a:t>
            </a:r>
            <a:endParaRPr kumimoji="0" lang="ru-RU" altLang="ru-RU" sz="2800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ПК\Desktop\вебинар\скан эпохи\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34032" y="1079572"/>
            <a:ext cx="2528151" cy="1567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1" name="Picture 3" descr="C:\Users\ПК\Desktop\вебинар\скан эпохи\2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05070" y="3051695"/>
            <a:ext cx="2386073" cy="16495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" name="Рисунок 8" descr="Gymnazia 1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48298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1105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79512" y="2708920"/>
            <a:ext cx="655272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27432" y="1903477"/>
            <a:ext cx="7037525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571500" lvl="0" indent="-571500" eaLnBrk="0" hangingPunct="0">
              <a:buFont typeface="Wingdings" panose="05000000000000000000" pitchFamily="2" charset="2"/>
              <a:buChar char="§"/>
            </a:pPr>
            <a:r>
              <a:rPr lang="ru-RU" altLang="ru-RU" sz="28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Золотой век России </a:t>
            </a:r>
          </a:p>
          <a:p>
            <a:pPr lvl="0" eaLnBrk="0" hangingPunct="0"/>
            <a:r>
              <a:rPr lang="ru-RU" altLang="ru-RU" sz="28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800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(</a:t>
            </a:r>
            <a:r>
              <a:rPr lang="ru-RU" altLang="ru-RU" sz="28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первая половина XIX века)</a:t>
            </a:r>
          </a:p>
          <a:p>
            <a:pPr marL="571500" lvl="0" indent="-571500" eaLnBrk="0" hangingPunct="0">
              <a:buFont typeface="Wingdings" panose="05000000000000000000" pitchFamily="2" charset="2"/>
              <a:buChar char="§"/>
            </a:pPr>
            <a:r>
              <a:rPr lang="ru-RU" altLang="ru-RU" sz="28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Эпоха великих </a:t>
            </a:r>
            <a:r>
              <a:rPr lang="ru-RU" altLang="ru-RU" sz="2800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реформ</a:t>
            </a:r>
          </a:p>
          <a:p>
            <a:pPr lvl="0" eaLnBrk="0" hangingPunct="0"/>
            <a:r>
              <a:rPr lang="ru-RU" altLang="ru-RU" sz="2800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   (</a:t>
            </a:r>
            <a:r>
              <a:rPr lang="ru-RU" altLang="ru-RU" sz="28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вторая половина XIX века)</a:t>
            </a:r>
          </a:p>
          <a:p>
            <a:pPr marL="571500" indent="-571500" eaLnBrk="0" hangingPunct="0">
              <a:buFont typeface="Wingdings" panose="05000000000000000000" pitchFamily="2" charset="2"/>
              <a:buChar char="§"/>
            </a:pPr>
            <a:r>
              <a:rPr lang="ru-RU" altLang="ru-RU" sz="28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Серебряный век  России </a:t>
            </a:r>
            <a:endParaRPr lang="ru-RU" altLang="ru-RU" sz="2800" dirty="0" smtClean="0">
              <a:solidFill>
                <a:srgbClr val="000066"/>
              </a:solidFill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eaLnBrk="0" hangingPunct="0"/>
            <a:r>
              <a:rPr lang="ru-RU" altLang="ru-RU" sz="2800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   (1894 г</a:t>
            </a:r>
            <a:r>
              <a:rPr lang="ru-RU" altLang="ru-RU" sz="28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. -  1917г.)</a:t>
            </a:r>
          </a:p>
          <a:p>
            <a:pPr marL="571500" indent="-571500" eaLnBrk="0" hangingPunct="0">
              <a:buFont typeface="Wingdings" panose="05000000000000000000" pitchFamily="2" charset="2"/>
              <a:buChar char="§"/>
            </a:pPr>
            <a:r>
              <a:rPr lang="ru-RU" altLang="ru-RU" sz="28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В вихре войн и революций</a:t>
            </a:r>
          </a:p>
          <a:p>
            <a:pPr eaLnBrk="0" hangingPunct="0"/>
            <a:r>
              <a:rPr lang="ru-RU" altLang="ru-RU" sz="2800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sz="28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800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1917 г.- </a:t>
            </a:r>
            <a:r>
              <a:rPr lang="ru-RU" altLang="ru-RU" sz="28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- 1953 г.)</a:t>
            </a:r>
          </a:p>
          <a:p>
            <a:pPr marL="571500" indent="-571500" eaLnBrk="0" hangingPunct="0">
              <a:buFont typeface="Wingdings" panose="05000000000000000000" pitchFamily="2" charset="2"/>
              <a:buChar char="§"/>
            </a:pPr>
            <a:r>
              <a:rPr lang="ru-RU" altLang="ru-RU" sz="28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В стране </a:t>
            </a:r>
            <a:r>
              <a:rPr lang="ru-RU" altLang="ru-RU" sz="2800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социализма </a:t>
            </a:r>
            <a:r>
              <a:rPr lang="ru-RU" altLang="ru-RU" sz="28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(1954г. - 1985г.) </a:t>
            </a:r>
          </a:p>
          <a:p>
            <a:pPr lvl="1">
              <a:buFontTx/>
              <a:buChar char="•"/>
            </a:pP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ПК\Desktop\вебинар\скан эпохи\3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91375" y="1026266"/>
            <a:ext cx="2547163" cy="17604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75" name="Picture 3" descr="C:\Users\ПК\Desktop\вебинар\скан эпохи\5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91375" y="2996952"/>
            <a:ext cx="2547163" cy="18584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" name="Рисунок 6" descr="Gymnazia 1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95536" y="551218"/>
            <a:ext cx="7632848" cy="14310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Погружения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45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56030"/>
            <a:ext cx="7632848" cy="14310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системы организации исследовательской деятельности «ЛОГОС»</a:t>
            </a:r>
            <a:endParaRPr lang="ru-RU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2708920"/>
            <a:ext cx="655272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ПК\Desktop\вебинар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752" y="2090984"/>
            <a:ext cx="4675421" cy="446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Gymnazia 1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628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гимназии,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положенный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основу проекта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уровне начального общего образования по программам развивающего обучения (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Д.Б.Эльконина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В.В.Давыдова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Л.Занкова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</a:t>
            </a: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1996 года</a:t>
            </a:r>
          </a:p>
          <a:p>
            <a:endParaRPr 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15616" y="4607022"/>
            <a:ext cx="6441973" cy="19442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как основа требований ФГОС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 главная составляющая модели «Школа социокультурных практик»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Выгнутая вверх стрелка 4"/>
          <p:cNvSpPr/>
          <p:nvPr/>
        </p:nvSpPr>
        <p:spPr>
          <a:xfrm rot="5400000">
            <a:off x="3728526" y="3832271"/>
            <a:ext cx="1216152" cy="731520"/>
          </a:xfrm>
          <a:prstGeom prst="curvedDown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Gymnazia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9313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Грантовая</a:t>
            </a:r>
            <a:r>
              <a:rPr lang="ru-RU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поддержка </a:t>
            </a:r>
            <a:endParaRPr lang="ru-RU" dirty="0">
              <a:solidFill>
                <a:srgbClr val="00006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ПНП «Образование» (1 000 000 руб.) – 2008г .</a:t>
            </a:r>
          </a:p>
          <a:p>
            <a:pPr algn="just"/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окружного образовательного форума, 2011г.  - Реализация проекта «Логос»</a:t>
            </a:r>
          </a:p>
          <a:p>
            <a:pPr algn="just"/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кружной грант на реализацию проекта «Радио-М</a:t>
            </a:r>
            <a:r>
              <a:rPr lang="en-US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IX</a:t>
            </a: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2015г.</a:t>
            </a:r>
            <a:endParaRPr lang="ru-RU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Gymnazia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225" y="207319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5120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04664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условия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Апробация ФГОС СОО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Общественно-государственное управление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социальными партнерами  и вузами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во  Всероссийской образовательной программе «Гимназический союз России»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Gymnazia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3512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современная инфраструктура образовательного пространства для реализации программ внеурочной деятельности на уровне среднего общего образования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Gymnazia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2" name="Picture 2" descr="C:\Users\ПК\Desktop\вебинар\100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832" y="4783823"/>
            <a:ext cx="2774082" cy="176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33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214290"/>
            <a:ext cx="5815002" cy="114300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88398" y="1916832"/>
            <a:ext cx="6044111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мобильной личности гимназиста  на основе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социокультурные практики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</p:txBody>
      </p:sp>
      <p:pic>
        <p:nvPicPr>
          <p:cNvPr id="4" name="Рисунок 3" descr="Gymnazia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5" name="Группа 4"/>
          <p:cNvGrpSpPr/>
          <p:nvPr/>
        </p:nvGrpSpPr>
        <p:grpSpPr>
          <a:xfrm>
            <a:off x="-30405" y="2276872"/>
            <a:ext cx="3159777" cy="4503614"/>
            <a:chOff x="0" y="0"/>
            <a:chExt cx="4921858" cy="6297433"/>
          </a:xfrm>
        </p:grpSpPr>
        <p:pic>
          <p:nvPicPr>
            <p:cNvPr id="6" name="Рисунок 5" descr="C:\Users\Синенко\Pictures\лестница.jpg"/>
            <p:cNvPicPr>
              <a:picLocks noChangeAspect="1"/>
            </p:cNvPicPr>
            <p:nvPr/>
          </p:nvPicPr>
          <p:blipFill rotWithShape="1"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49858" y="1948070"/>
              <a:ext cx="4572000" cy="4349363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Рисунок 6" descr="C:\Users\Синенко\Pictures\фото общее 9б\_LMA8667.JPG"/>
            <p:cNvPicPr>
              <a:picLocks noChangeAspect="1"/>
            </p:cNvPicPr>
            <p:nvPr/>
          </p:nvPicPr>
          <p:blipFill>
            <a:blip r:embed="rId4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491" y="3896139"/>
              <a:ext cx="1463040" cy="22025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Рисунок 7" descr="C:\Users\Синенко\Pictures\фото общее 9б\_LMA8561.JPG"/>
            <p:cNvPicPr>
              <a:picLocks noChangeAspect="1"/>
            </p:cNvPicPr>
            <p:nvPr/>
          </p:nvPicPr>
          <p:blipFill rotWithShape="1"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156668" y="2449002"/>
              <a:ext cx="1375576" cy="173338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Рисунок 8" descr="C:\Users\Синенко\Pictures\фото общее 9б\_LMA8730.JPG"/>
            <p:cNvPicPr>
              <a:picLocks noChangeAspect="1"/>
            </p:cNvPicPr>
            <p:nvPr/>
          </p:nvPicPr>
          <p:blipFill rotWithShape="1"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0"/>
              <a:ext cx="1304014" cy="2210463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7040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86751" y="1988840"/>
            <a:ext cx="6877998" cy="4525963"/>
          </a:xfrm>
        </p:spPr>
        <p:txBody>
          <a:bodyPr>
            <a:normAutofit/>
          </a:bodyPr>
          <a:lstStyle/>
          <a:p>
            <a:pPr marL="361950" lvl="1" indent="0">
              <a:buNone/>
              <a:tabLst>
                <a:tab pos="361950" algn="l"/>
              </a:tabLst>
            </a:pP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 реализовать систему погружения через     модульные  социокультурные практики;</a:t>
            </a:r>
          </a:p>
          <a:p>
            <a:pPr marL="361950" indent="0">
              <a:buNone/>
              <a:tabLst>
                <a:tab pos="361950" algn="l"/>
              </a:tabLst>
            </a:pP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   формировать  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статусы 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педагогических  работников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3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0">
              <a:buNone/>
              <a:tabLst>
                <a:tab pos="361950" algn="l"/>
              </a:tabLst>
            </a:pP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3 )  совершенствовать   организационно 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управленческие 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механизмы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Gymnazia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683" y="3573016"/>
            <a:ext cx="2049654" cy="1145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C:\Users\ПК\Desktop\вебинар\062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56151" y="4869160"/>
            <a:ext cx="2023097" cy="13573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683" y="1844824"/>
            <a:ext cx="1999186" cy="14145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526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Gymnazia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142852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Скругленный прямоугольник 9"/>
          <p:cNvSpPr>
            <a:spLocks/>
          </p:cNvSpPr>
          <p:nvPr/>
        </p:nvSpPr>
        <p:spPr>
          <a:xfrm>
            <a:off x="8401571" y="1713486"/>
            <a:ext cx="546735" cy="4421505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 cap="flat">
            <a:noFill/>
          </a:ln>
        </p:spPr>
        <p:txBody>
          <a:bodyPr rot="0" spcFirstLastPara="0" vert="vert" wrap="square" lIns="91440" tIns="45720" rIns="91440" bIns="45720" numCol="1" spcCol="0" rtlCol="0" fromWordArt="0" anchor="ctr" anchorCtr="0" forceAA="0" upright="1" compatLnSpc="0">
            <a:prstTxWarp prst="textNoShape">
              <a:avLst/>
            </a:prstTxWarp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Социально-мобильный выпускник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>
            <a:spLocks/>
          </p:cNvSpPr>
          <p:nvPr/>
        </p:nvSpPr>
        <p:spPr>
          <a:xfrm rot="16200000">
            <a:off x="-1135849" y="3332225"/>
            <a:ext cx="3723005" cy="1022740"/>
          </a:xfrm>
          <a:custGeom>
            <a:avLst/>
            <a:gdLst>
              <a:gd name="TX0" fmla="*/ 0 w 2147483647"/>
              <a:gd name="TY0" fmla="*/ 2147483647 h 21474836"/>
              <a:gd name="TX1" fmla="*/ 2147483647 w 21474836"/>
              <a:gd name="TY1" fmla="*/ 0 h 2147483647"/>
              <a:gd name="TX2" fmla="*/ 2147483647 w 21474836"/>
              <a:gd name="TY2" fmla="*/ 2147483647 h 21474836"/>
              <a:gd name="TX3" fmla="*/ 2147483647 w 21474836"/>
              <a:gd name="TY3" fmla="*/ 2147483647 h 21474836"/>
              <a:gd name="TX4" fmla="*/ 2147483647 w 21474836"/>
              <a:gd name="TY4" fmla="*/ 2147483647 h 21474836"/>
              <a:gd name="TX5" fmla="*/ 2147483647 w 21474836"/>
              <a:gd name="TY5" fmla="*/ 2147483647 h 21474836"/>
              <a:gd name="TX6" fmla="*/ 0 w 2147483647"/>
              <a:gd name="TY6" fmla="*/ 2147483647 h 21474836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</a:cxnLst>
            <a:rect l="l" t="t" r="r" b="b"/>
            <a:pathLst>
              <a:path w="2147483647" h="2147483647">
                <a:moveTo>
                  <a:pt x="0" y="2147483647"/>
                </a:moveTo>
                <a:cubicBezTo>
                  <a:pt x="0" y="2147483647"/>
                  <a:pt x="2147483647" y="0"/>
                  <a:pt x="2147483647" y="0"/>
                </a:cubicBezTo>
                <a:cubicBezTo>
                  <a:pt x="2147483647" y="0"/>
                  <a:pt x="2147483647" y="2147483647"/>
                  <a:pt x="2147483647" y="2147483647"/>
                </a:cubicBezTo>
                <a:lnTo>
                  <a:pt x="2147483647" y="2147483647"/>
                </a:lnTo>
                <a:cubicBezTo>
                  <a:pt x="2147483647" y="2147483647"/>
                  <a:pt x="2147483647" y="2147483647"/>
                  <a:pt x="2147483647" y="2147483647"/>
                </a:cubicBezTo>
                <a:cubicBezTo>
                  <a:pt x="2147483647" y="2147483647"/>
                  <a:pt x="2147483647" y="2147483647"/>
                  <a:pt x="2147483647" y="2147483647"/>
                </a:cubicBezTo>
                <a:lnTo>
                  <a:pt x="0" y="2147483647"/>
                </a:lnTo>
                <a:close/>
              </a:path>
            </a:pathLst>
          </a:custGeom>
          <a:gradFill rotWithShape="1">
            <a:gsLst>
              <a:gs pos="0">
                <a:schemeClr val="lt1">
                  <a:lumMod val="100000"/>
                  <a:lumOff val="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5400000" scaled="1"/>
          </a:gradFill>
          <a:ln w="12700" cap="flat" cmpd="sng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dist="28398" dir="3780000" algn="ctr" rotWithShape="0">
              <a:schemeClr val="accent6">
                <a:lumMod val="50000"/>
                <a:lumOff val="0"/>
                <a:alpha val="49019"/>
              </a:schemeClr>
            </a:outerShdw>
          </a:effectLst>
        </p:spPr>
        <p:txBody>
          <a:bodyPr rot="0" spcFirstLastPara="0" vert="vert270" wrap="square" lIns="91440" tIns="45720" rIns="91440" bIns="45720" numCol="1" spcCol="0" rtlCol="0" fromWordArt="0" anchor="ctr" anchorCtr="0" forceAA="0" upright="1" compatLnSpc="0">
            <a:prstTxWarp prst="textNoShape">
              <a:avLst/>
            </a:prstTxWarp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СОЦИОКУЛЬТУРНЫЕ ПРАКТИКИ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4"/>
          <p:cNvGrpSpPr>
            <a:grpSpLocks/>
          </p:cNvGrpSpPr>
          <p:nvPr/>
        </p:nvGrpSpPr>
        <p:grpSpPr>
          <a:xfrm>
            <a:off x="1481561" y="1681768"/>
            <a:ext cx="6718935" cy="1057910"/>
            <a:chOff x="635" y="0"/>
            <a:chExt cx="6718935" cy="1057910"/>
          </a:xfrm>
        </p:grpSpPr>
        <p:sp>
          <p:nvSpPr>
            <p:cNvPr id="15" name="Стрелка вправо 14"/>
            <p:cNvSpPr/>
            <p:nvPr/>
          </p:nvSpPr>
          <p:spPr>
            <a:xfrm>
              <a:off x="635" y="0"/>
              <a:ext cx="6718935" cy="1057910"/>
            </a:xfrm>
            <a:prstGeom prst="rightArrow">
              <a:avLst/>
            </a:prstGeom>
            <a:solidFill>
              <a:schemeClr val="accent2">
                <a:tint val="40000"/>
              </a:schemeClr>
            </a:solidFill>
            <a:ln cap="flat" cmpd="sng">
              <a:solidFill>
                <a:schemeClr val="dk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threePt" dir="t">
                <a:rot lat="0" lon="0" rev="7500000"/>
              </a:lightRig>
            </a:scene3d>
            <a:sp3d z="-152400" extrusionH="63500" prstMaterial="matte">
              <a:bevelT w="144450" h="6350" prst="relaxedInset"/>
            </a:sp3d>
          </p:spPr>
          <p:style>
            <a:lnRef idx="0">
              <a:schemeClr val="dk1"/>
            </a:lnRef>
            <a:fillRef idx="3">
              <a:schemeClr val="accent2">
                <a:tint val="40000"/>
              </a:schemeClr>
            </a:fillRef>
            <a:effectRef idx="0">
              <a:scrgbClr r="0" g="0" b="0"/>
            </a:effectRef>
            <a:fontRef idx="minor"/>
          </p:style>
          <p:txBody>
            <a:bodyPr rot="0" spcFirstLastPara="0" vert="horz" wrap="square" lIns="0" tIns="0" rIns="0" bIns="0" numCol="1" spcCol="0" rtlCol="0" fromWordArt="0" anchor="t" anchorCtr="0" forceAA="0" compatLnSpc="0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257810" y="133350"/>
              <a:ext cx="1500505" cy="792480"/>
            </a:xfrm>
            <a:prstGeom prst="roundRect">
              <a:avLst/>
            </a:prstGeom>
            <a:solidFill>
              <a:schemeClr val="accent2">
                <a:alpha val="90275"/>
              </a:schemeClr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/>
            </a:lnRef>
            <a:fillRef idx="3">
              <a:schemeClr val="accent2">
                <a:alpha val="89882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26670" tIns="26670" rIns="26670" bIns="2667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500"/>
                </a:spcAft>
              </a:pPr>
              <a:r>
                <a:rPr lang="ru-RU" sz="12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МОДУЛЬ </a:t>
              </a:r>
              <a:endParaRPr lang="ru-RU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500"/>
                </a:spcAft>
              </a:pPr>
              <a:r>
                <a:rPr lang="ru-RU" sz="12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"Предмет"</a:t>
              </a:r>
              <a:endParaRPr lang="ru-RU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2049146" y="133350"/>
              <a:ext cx="2017394" cy="800735"/>
            </a:xfrm>
            <a:prstGeom prst="roundRect">
              <a:avLst/>
            </a:prstGeom>
            <a:solidFill>
              <a:srgbClr val="C0504D"/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/>
            </a:lnRef>
            <a:fillRef idx="3">
              <a:srgbClr val="C0504D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26670" tIns="26670" rIns="26670" bIns="2667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12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Развитие универсальных </a:t>
              </a:r>
              <a:endParaRPr lang="ru-RU" sz="1200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12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знаний </a:t>
              </a:r>
              <a:r>
                <a:rPr lang="ru-RU" sz="12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гимназистов</a:t>
              </a:r>
              <a:endParaRPr lang="ru-RU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4239260" y="113665"/>
              <a:ext cx="2124075" cy="889000"/>
            </a:xfrm>
            <a:prstGeom prst="roundRect">
              <a:avLst/>
            </a:prstGeom>
            <a:gradFill rotWithShape="1">
              <a:gsLst>
                <a:gs pos="0">
                  <a:schemeClr val="accent2">
                    <a:lumMod val="0"/>
                    <a:shade val="51000"/>
                    <a:satMod val="130000"/>
                    <a:satOff val="0"/>
                    <a:alpha val="99000"/>
                  </a:schemeClr>
                </a:gs>
                <a:gs pos="5000">
                  <a:schemeClr val="accent2">
                    <a:lumOff val="0"/>
                    <a:shade val="93000"/>
                    <a:satMod val="130000"/>
                    <a:satOff val="0"/>
                    <a:alpha val="84000"/>
                  </a:schemeClr>
                </a:gs>
                <a:gs pos="100000">
                  <a:schemeClr val="accent2">
                    <a:lumOff val="0"/>
                    <a:shade val="94000"/>
                    <a:satMod val="135000"/>
                    <a:satOff val="0"/>
                    <a:alpha val="90000"/>
                  </a:schemeClr>
                </a:gs>
              </a:gsLst>
              <a:lin ang="16200000" scaled="0"/>
            </a:gra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/>
            </a:lnRef>
            <a:fillRef idx="3">
              <a:schemeClr val="accent2">
                <a:alpha val="49847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26670" tIns="26670" rIns="26670" bIns="2667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100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Освоение универсальных  знаний</a:t>
              </a:r>
              <a:endPara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100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английский язык, информатика, </a:t>
              </a:r>
              <a:endPara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100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литература. </a:t>
              </a:r>
              <a:endPara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oup 5"/>
          <p:cNvGrpSpPr>
            <a:grpSpLocks/>
          </p:cNvGrpSpPr>
          <p:nvPr/>
        </p:nvGrpSpPr>
        <p:grpSpPr>
          <a:xfrm>
            <a:off x="1465533" y="2788861"/>
            <a:ext cx="6766560" cy="1026160"/>
            <a:chOff x="0" y="0"/>
            <a:chExt cx="6766560" cy="1026160"/>
          </a:xfrm>
        </p:grpSpPr>
        <p:sp>
          <p:nvSpPr>
            <p:cNvPr id="20" name="Стрелка вправо 19"/>
            <p:cNvSpPr/>
            <p:nvPr/>
          </p:nvSpPr>
          <p:spPr>
            <a:xfrm>
              <a:off x="0" y="0"/>
              <a:ext cx="6766560" cy="1026160"/>
            </a:xfrm>
            <a:prstGeom prst="rightArrow">
              <a:avLst/>
            </a:prstGeom>
            <a:solidFill>
              <a:schemeClr val="accent5">
                <a:tint val="40000"/>
              </a:schemeClr>
            </a:solidFill>
            <a:ln cap="flat" cmpd="sng">
              <a:solidFill>
                <a:schemeClr val="accent5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contrasting" dir="t">
                <a:rot lat="0" lon="0" rev="1200000"/>
              </a:lightRig>
            </a:scene3d>
            <a:sp3d z="-300000" prstMaterial="plastic"/>
          </p:spPr>
          <p:style>
            <a:lnRef idx="1">
              <a:schemeClr val="accent5"/>
            </a:lnRef>
            <a:fillRef idx="1">
              <a:schemeClr val="accent5">
                <a:tint val="40000"/>
              </a:schemeClr>
            </a:fillRef>
            <a:effectRef idx="0">
              <a:scrgbClr r="0" g="0" b="0"/>
            </a:effectRef>
            <a:fontRef idx="minor"/>
          </p:style>
          <p:txBody>
            <a:bodyPr rot="0" spcFirstLastPara="0" vert="horz" wrap="square" lIns="0" tIns="0" rIns="0" bIns="0" numCol="1" spcCol="0" rtlCol="0" fromWordArt="0" anchor="t" anchorCtr="0" forceAA="0" compatLnSpc="0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247650" y="93345"/>
              <a:ext cx="1685290" cy="840105"/>
            </a:xfrm>
            <a:prstGeom prst="roundRect">
              <a:avLst/>
            </a:prstGeom>
            <a:solidFill>
              <a:schemeClr val="accent5"/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/>
            </a:lnRef>
            <a:fillRef idx="1">
              <a:schemeClr val="accent5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22860" tIns="22860" rIns="22860" bIns="2286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500"/>
                </a:spcAft>
              </a:pPr>
              <a:r>
                <a:rPr lang="ru-RU" sz="12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МОДУЛЬ </a:t>
              </a:r>
              <a:endParaRPr lang="ru-RU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500"/>
                </a:spcAft>
              </a:pPr>
              <a:r>
                <a:rPr lang="ru-RU" sz="12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"Науки"</a:t>
              </a:r>
              <a:endParaRPr lang="ru-RU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Скругленный прямоугольник 21"/>
            <p:cNvSpPr/>
            <p:nvPr/>
          </p:nvSpPr>
          <p:spPr>
            <a:xfrm>
              <a:off x="2046605" y="146685"/>
              <a:ext cx="2019300" cy="734060"/>
            </a:xfrm>
            <a:prstGeom prst="roundRect">
              <a:avLst/>
            </a:prstGeom>
            <a:solidFill>
              <a:schemeClr val="accent5"/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/>
            </a:lnRef>
            <a:fillRef idx="1">
              <a:schemeClr val="accent5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22860" tIns="22860" rIns="22860" bIns="2286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120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Освоение гимназистами функционального навыка исследовательской деятельности</a:t>
              </a:r>
              <a:endPara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Скругленный прямоугольник 22"/>
            <p:cNvSpPr/>
            <p:nvPr/>
          </p:nvSpPr>
          <p:spPr>
            <a:xfrm>
              <a:off x="4238625" y="146685"/>
              <a:ext cx="2042795" cy="787400"/>
            </a:xfrm>
            <a:prstGeom prst="roundRect">
              <a:avLst/>
            </a:prstGeom>
            <a:solidFill>
              <a:schemeClr val="accent5"/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/>
            </a:lnRef>
            <a:fillRef idx="1">
              <a:schemeClr val="accent5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22860" tIns="22860" rIns="22860" bIns="2286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120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Изучение методов познания посредсвом проведения индивидуальной исследовательской работы</a:t>
              </a:r>
              <a:endPara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Group 6"/>
          <p:cNvGrpSpPr>
            <a:grpSpLocks/>
          </p:cNvGrpSpPr>
          <p:nvPr/>
        </p:nvGrpSpPr>
        <p:grpSpPr>
          <a:xfrm>
            <a:off x="1469910" y="3843594"/>
            <a:ext cx="6718935" cy="1089660"/>
            <a:chOff x="635" y="0"/>
            <a:chExt cx="6718935" cy="1089660"/>
          </a:xfrm>
        </p:grpSpPr>
        <p:sp>
          <p:nvSpPr>
            <p:cNvPr id="25" name="Стрелка вправо 24"/>
            <p:cNvSpPr/>
            <p:nvPr/>
          </p:nvSpPr>
          <p:spPr>
            <a:xfrm>
              <a:off x="635" y="0"/>
              <a:ext cx="6718935" cy="1089660"/>
            </a:xfrm>
            <a:prstGeom prst="rightArrow">
              <a:avLst/>
            </a:prstGeom>
            <a:solidFill>
              <a:schemeClr val="accent3">
                <a:tint val="40000"/>
              </a:schemeClr>
            </a:solidFill>
            <a:ln cap="flat" cmpd="sng">
              <a:solidFill>
                <a:schemeClr val="accent3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contrasting" dir="t">
                <a:rot lat="0" lon="0" rev="1200000"/>
              </a:lightRig>
            </a:scene3d>
            <a:sp3d z="-300000" prstMaterial="plastic"/>
          </p:spPr>
          <p:style>
            <a:lnRef idx="1">
              <a:schemeClr val="accent3"/>
            </a:lnRef>
            <a:fillRef idx="1">
              <a:schemeClr val="accent3">
                <a:tint val="40000"/>
              </a:schemeClr>
            </a:fillRef>
            <a:effectRef idx="0">
              <a:scrgbClr r="0" g="0" b="0"/>
            </a:effectRef>
            <a:fontRef idx="minor"/>
          </p:style>
          <p:txBody>
            <a:bodyPr rot="0" spcFirstLastPara="0" vert="horz" wrap="square" lIns="0" tIns="0" rIns="0" bIns="0" numCol="1" spcCol="0" rtlCol="0" fromWordArt="0" anchor="t" anchorCtr="0" forceAA="0" compatLnSpc="0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260985" y="80645"/>
              <a:ext cx="1494790" cy="929640"/>
            </a:xfrm>
            <a:prstGeom prst="roundRect">
              <a:avLst/>
            </a:prstGeom>
            <a:solidFill>
              <a:schemeClr val="accent3"/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/>
            </a:lnRef>
            <a:fillRef idx="1">
              <a:schemeClr val="accent3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19050" tIns="19050" rIns="19050" bIns="1905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500"/>
                </a:spcAft>
              </a:pPr>
              <a:r>
                <a:rPr lang="ru-RU" sz="12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МОДУЛЬ</a:t>
              </a:r>
              <a:endParaRPr lang="ru-RU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500"/>
                </a:spcAft>
              </a:pPr>
              <a:r>
                <a:rPr lang="ru-RU" sz="12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 "Профессия"</a:t>
              </a:r>
              <a:endParaRPr lang="ru-RU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2048510" y="185420"/>
              <a:ext cx="1905000" cy="695960"/>
            </a:xfrm>
            <a:prstGeom prst="roundRect">
              <a:avLst/>
            </a:prstGeom>
            <a:solidFill>
              <a:schemeClr val="accent3"/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/>
            </a:lnRef>
            <a:fillRef idx="1">
              <a:schemeClr val="accent3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19050" tIns="19050" rIns="19050" bIns="1905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10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Развитие коммуникативных </a:t>
              </a:r>
              <a:endParaRPr lang="ru-RU" sz="1000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10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компетенций </a:t>
              </a:r>
              <a:r>
                <a:rPr lang="ru-RU" sz="10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обучающихся</a:t>
              </a:r>
              <a:endParaRPr lang="ru-RU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4405631" y="144780"/>
              <a:ext cx="2074544" cy="801370"/>
            </a:xfrm>
            <a:prstGeom prst="roundRect">
              <a:avLst/>
            </a:prstGeom>
            <a:solidFill>
              <a:schemeClr val="accent3"/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/>
            </a:lnRef>
            <a:fillRef idx="1">
              <a:schemeClr val="accent3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19050" tIns="19050" rIns="19050" bIns="1905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100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Организация Педагогического класса, программы внеурочной деятельности "Журналист" "Дизайн-студия" "Радио" и др. </a:t>
              </a:r>
              <a:endPara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>
          <a:xfrm>
            <a:off x="1493625" y="4940073"/>
            <a:ext cx="6694805" cy="1089660"/>
            <a:chOff x="635" y="0"/>
            <a:chExt cx="6694805" cy="1089660"/>
          </a:xfrm>
        </p:grpSpPr>
        <p:sp>
          <p:nvSpPr>
            <p:cNvPr id="30" name="Стрелка вправо 29"/>
            <p:cNvSpPr/>
            <p:nvPr/>
          </p:nvSpPr>
          <p:spPr>
            <a:xfrm>
              <a:off x="635" y="0"/>
              <a:ext cx="6694805" cy="1089660"/>
            </a:xfrm>
            <a:prstGeom prst="rightArrow">
              <a:avLst/>
            </a:prstGeom>
            <a:solidFill>
              <a:schemeClr val="accent4">
                <a:tint val="40000"/>
              </a:schemeClr>
            </a:solidFill>
            <a:ln cap="flat" cmpd="sng">
              <a:solidFill>
                <a:schemeClr val="dk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threePt" dir="t">
                <a:rot lat="0" lon="0" rev="7500000"/>
              </a:lightRig>
            </a:scene3d>
            <a:sp3d z="-152400" extrusionH="63500" prstMaterial="matte">
              <a:bevelT w="144450" h="6350" prst="relaxedInset"/>
            </a:sp3d>
          </p:spPr>
          <p:style>
            <a:lnRef idx="0">
              <a:schemeClr val="dk1"/>
            </a:lnRef>
            <a:fillRef idx="3">
              <a:schemeClr val="accent4">
                <a:tint val="40000"/>
              </a:schemeClr>
            </a:fillRef>
            <a:effectRef idx="0">
              <a:scrgbClr r="0" g="0" b="0"/>
            </a:effectRef>
            <a:fontRef idx="minor"/>
          </p:style>
          <p:txBody>
            <a:bodyPr rot="0" spcFirstLastPara="0" vert="horz" wrap="square" lIns="0" tIns="0" rIns="0" bIns="0" numCol="1" spcCol="0" rtlCol="0" fromWordArt="0" anchor="t" anchorCtr="0" forceAA="0" compatLnSpc="0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Скругленный прямоугольник 30"/>
            <p:cNvSpPr/>
            <p:nvPr/>
          </p:nvSpPr>
          <p:spPr>
            <a:xfrm>
              <a:off x="293758" y="104140"/>
              <a:ext cx="1317874" cy="882015"/>
            </a:xfrm>
            <a:prstGeom prst="roundRect">
              <a:avLst/>
            </a:prstGeom>
            <a:solidFill>
              <a:schemeClr val="accent4">
                <a:shade val="80000"/>
              </a:schemeClr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/>
            </a:lnRef>
            <a:fillRef idx="3">
              <a:schemeClr val="accent4">
                <a:shade val="80000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19050" tIns="19050" rIns="19050" bIns="1905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460"/>
                </a:spcAft>
              </a:pPr>
              <a:r>
                <a:rPr lang="ru-RU" sz="12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МОДУЛЬ</a:t>
              </a:r>
              <a:endParaRPr lang="ru-RU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460"/>
                </a:spcAft>
              </a:pPr>
              <a:r>
                <a:rPr lang="ru-RU" sz="12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 </a:t>
              </a:r>
              <a:r>
                <a:rPr lang="ru-RU" sz="11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"Корпоративная практика"</a:t>
              </a:r>
              <a:endParaRPr lang="ru-RU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Скругленный прямоугольник 31"/>
            <p:cNvSpPr/>
            <p:nvPr/>
          </p:nvSpPr>
          <p:spPr>
            <a:xfrm>
              <a:off x="1933575" y="174625"/>
              <a:ext cx="2132965" cy="741680"/>
            </a:xfrm>
            <a:prstGeom prst="roundRect">
              <a:avLst/>
            </a:prstGeom>
            <a:solidFill>
              <a:srgbClr val="927FAD"/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/>
            </a:lnRef>
            <a:fillRef idx="3">
              <a:srgbClr val="927FAD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19050" tIns="19050" rIns="19050" bIns="1905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10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Развитие организационных </a:t>
              </a:r>
              <a:endParaRPr lang="ru-RU" sz="1000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10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компетенций </a:t>
              </a:r>
              <a:r>
                <a:rPr lang="ru-RU" sz="10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обучающихся</a:t>
              </a:r>
              <a:endParaRPr lang="ru-RU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4388484" y="110490"/>
              <a:ext cx="1714862" cy="906145"/>
            </a:xfrm>
            <a:prstGeom prst="roundRect">
              <a:avLst/>
            </a:prstGeom>
            <a:solidFill>
              <a:srgbClr val="552579">
                <a:alpha val="79285"/>
              </a:srgbClr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/>
            </a:lnRef>
            <a:fillRef idx="3">
              <a:schemeClr val="accent4">
                <a:tint val="70000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19050" tIns="19050" rIns="19050" bIns="1905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10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Организация обучающимися 10-11 классов социально- значимых проектов </a:t>
              </a:r>
              <a:r>
                <a:rPr lang="ru-RU" sz="10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и </a:t>
              </a:r>
              <a:r>
                <a:rPr lang="ru-RU" sz="10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мероприятий по "Погружение в эпоху"  для гимназистов 1-9 классов</a:t>
              </a:r>
              <a:endParaRPr lang="ru-RU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38"/>
          <p:cNvSpPr>
            <a:spLocks noChangeArrowheads="1"/>
          </p:cNvSpPr>
          <p:nvPr/>
        </p:nvSpPr>
        <p:spPr bwMode="auto">
          <a:xfrm>
            <a:off x="450850" y="4718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84278" y="253446"/>
            <a:ext cx="8113030" cy="1178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47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 системы погружения 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4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гимназистов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10-11 классов </a:t>
            </a:r>
            <a:endParaRPr lang="ru-RU" sz="2400" b="1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2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Gymnazia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5" name="Group 5"/>
          <p:cNvGrpSpPr>
            <a:grpSpLocks/>
          </p:cNvGrpSpPr>
          <p:nvPr/>
        </p:nvGrpSpPr>
        <p:grpSpPr>
          <a:xfrm>
            <a:off x="355627" y="368373"/>
            <a:ext cx="8627764" cy="3317462"/>
            <a:chOff x="0" y="-297398"/>
            <a:chExt cx="6766560" cy="1323558"/>
          </a:xfrm>
        </p:grpSpPr>
        <p:sp>
          <p:nvSpPr>
            <p:cNvPr id="6" name="Стрелка вправо 5"/>
            <p:cNvSpPr/>
            <p:nvPr/>
          </p:nvSpPr>
          <p:spPr>
            <a:xfrm>
              <a:off x="0" y="0"/>
              <a:ext cx="6766560" cy="1026160"/>
            </a:xfrm>
            <a:prstGeom prst="rightArrow">
              <a:avLst/>
            </a:prstGeom>
            <a:solidFill>
              <a:schemeClr val="accent5">
                <a:tint val="40000"/>
              </a:schemeClr>
            </a:solidFill>
            <a:ln cap="flat" cmpd="sng">
              <a:solidFill>
                <a:schemeClr val="accent5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contrasting" dir="t">
                <a:rot lat="0" lon="0" rev="1200000"/>
              </a:lightRig>
            </a:scene3d>
            <a:sp3d z="-300000" prstMaterial="plastic"/>
          </p:spPr>
          <p:style>
            <a:lnRef idx="1">
              <a:schemeClr val="accent5"/>
            </a:lnRef>
            <a:fillRef idx="1">
              <a:schemeClr val="accent5">
                <a:tint val="40000"/>
              </a:schemeClr>
            </a:fillRef>
            <a:effectRef idx="0">
              <a:scrgbClr r="0" g="0" b="0"/>
            </a:effectRef>
            <a:fontRef idx="minor"/>
          </p:style>
          <p:txBody>
            <a:bodyPr rot="0" spcFirstLastPara="0" vert="horz" wrap="square" lIns="0" tIns="0" rIns="0" bIns="0" numCol="1" spcCol="0" rtlCol="0" fromWordArt="0" anchor="t" anchorCtr="0" forceAA="0" compatLnSpc="0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1257873" y="-297398"/>
              <a:ext cx="4277921" cy="352848"/>
            </a:xfrm>
            <a:prstGeom prst="roundRect">
              <a:avLst/>
            </a:prstGeom>
            <a:solidFill>
              <a:schemeClr val="accent5"/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/>
            </a:lnRef>
            <a:fillRef idx="1">
              <a:schemeClr val="accent5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22860" tIns="22860" rIns="22860" bIns="2286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500"/>
                </a:spcAft>
              </a:pPr>
              <a:r>
                <a:rPr lang="ru-RU" sz="32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МОДУЛЬ </a:t>
              </a:r>
              <a:r>
                <a:rPr lang="ru-RU" sz="3200" b="1" dirty="0">
                  <a:ea typeface="Malgun Gothic" panose="020B0503020000020004" pitchFamily="34" charset="-127"/>
                  <a:cs typeface="Times New Roman" panose="02020603050405020304" pitchFamily="18" charset="0"/>
                </a:rPr>
                <a:t> </a:t>
              </a:r>
              <a:r>
                <a:rPr lang="ru-RU" sz="3200" b="1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"Наука"</a:t>
              </a:r>
              <a:endParaRPr lang="ru-RU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476902" y="146729"/>
              <a:ext cx="2539090" cy="734060"/>
            </a:xfrm>
            <a:prstGeom prst="roundRect">
              <a:avLst/>
            </a:prstGeom>
            <a:solidFill>
              <a:schemeClr val="accent5"/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/>
            </a:lnRef>
            <a:fillRef idx="1">
              <a:schemeClr val="accent5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22860" tIns="22860" rIns="22860" bIns="2286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20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Освоение гимназистами функционального навыка </a:t>
              </a:r>
              <a:endParaRPr lang="ru-RU" sz="2000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20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исследовательской </a:t>
              </a: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20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деятельности</a:t>
              </a:r>
              <a:endPara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3298363" y="146028"/>
              <a:ext cx="2354256" cy="734104"/>
            </a:xfrm>
            <a:prstGeom prst="roundRect">
              <a:avLst/>
            </a:prstGeom>
            <a:solidFill>
              <a:schemeClr val="accent5"/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/>
            </a:lnRef>
            <a:fillRef idx="1">
              <a:schemeClr val="accent5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22860" tIns="22860" rIns="22860" bIns="2286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Изучение методов познания </a:t>
              </a:r>
              <a:r>
                <a:rPr lang="ru-RU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посредством </a:t>
              </a:r>
              <a:r>
                <a:rPr lang="ru-RU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проведения индивидуальной исследовательской работы</a:t>
              </a:r>
              <a:endParaRPr lang="ru-RU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8768">
            <a:off x="3588199" y="3639319"/>
            <a:ext cx="2162620" cy="2777818"/>
          </a:xfrm>
          <a:prstGeom prst="roundRect">
            <a:avLst>
              <a:gd name="adj" fmla="val 2180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61526">
            <a:off x="5998190" y="4138924"/>
            <a:ext cx="2998522" cy="2248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4436">
            <a:off x="310423" y="4097541"/>
            <a:ext cx="3031633" cy="2273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7828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Gymnazia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5" name="Group 4"/>
          <p:cNvGrpSpPr>
            <a:grpSpLocks/>
          </p:cNvGrpSpPr>
          <p:nvPr/>
        </p:nvGrpSpPr>
        <p:grpSpPr>
          <a:xfrm>
            <a:off x="341622" y="205699"/>
            <a:ext cx="8534182" cy="3871373"/>
            <a:chOff x="635" y="-479293"/>
            <a:chExt cx="6718935" cy="1537203"/>
          </a:xfrm>
        </p:grpSpPr>
        <p:sp>
          <p:nvSpPr>
            <p:cNvPr id="6" name="Стрелка вправо 5"/>
            <p:cNvSpPr/>
            <p:nvPr/>
          </p:nvSpPr>
          <p:spPr>
            <a:xfrm>
              <a:off x="635" y="0"/>
              <a:ext cx="6718935" cy="1057910"/>
            </a:xfrm>
            <a:prstGeom prst="rightArrow">
              <a:avLst/>
            </a:prstGeom>
            <a:solidFill>
              <a:schemeClr val="accent2">
                <a:tint val="40000"/>
              </a:schemeClr>
            </a:solidFill>
            <a:ln cap="flat" cmpd="sng">
              <a:solidFill>
                <a:schemeClr val="dk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threePt" dir="t">
                <a:rot lat="0" lon="0" rev="7500000"/>
              </a:lightRig>
            </a:scene3d>
            <a:sp3d z="-152400" extrusionH="63500" prstMaterial="matte">
              <a:bevelT w="144450" h="6350" prst="relaxedInset"/>
            </a:sp3d>
          </p:spPr>
          <p:style>
            <a:lnRef idx="0">
              <a:schemeClr val="dk1"/>
            </a:lnRef>
            <a:fillRef idx="3">
              <a:schemeClr val="accent2">
                <a:tint val="40000"/>
              </a:schemeClr>
            </a:fillRef>
            <a:effectRef idx="0">
              <a:scrgbClr r="0" g="0" b="0"/>
            </a:effectRef>
            <a:fontRef idx="minor"/>
          </p:style>
          <p:txBody>
            <a:bodyPr rot="0" spcFirstLastPara="0" vert="horz" wrap="square" lIns="0" tIns="0" rIns="0" bIns="0" numCol="1" spcCol="0" rtlCol="0" fromWordArt="0" anchor="t" anchorCtr="0" forceAA="0" compatLnSpc="0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1517945" y="-479293"/>
              <a:ext cx="3740770" cy="462251"/>
            </a:xfrm>
            <a:prstGeom prst="roundRect">
              <a:avLst/>
            </a:prstGeom>
            <a:solidFill>
              <a:schemeClr val="accent2">
                <a:alpha val="90275"/>
              </a:schemeClr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/>
            </a:lnRef>
            <a:fillRef idx="3">
              <a:schemeClr val="accent2">
                <a:alpha val="89882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26670" tIns="26670" rIns="26670" bIns="2667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500"/>
                </a:spcAft>
              </a:pPr>
              <a:r>
                <a:rPr lang="ru-RU" sz="32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МОДУЛЬ </a:t>
              </a:r>
              <a:r>
                <a:rPr lang="ru-RU" sz="3200" b="1" dirty="0">
                  <a:ea typeface="Malgun Gothic" panose="020B0503020000020004" pitchFamily="34" charset="-127"/>
                  <a:cs typeface="Times New Roman" panose="02020603050405020304" pitchFamily="18" charset="0"/>
                </a:rPr>
                <a:t> </a:t>
              </a:r>
              <a:r>
                <a:rPr lang="ru-RU" sz="3200" b="1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"</a:t>
              </a:r>
              <a:r>
                <a:rPr lang="ru-RU" sz="32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Предмет"</a:t>
              </a:r>
              <a:endParaRPr lang="ru-RU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384112" y="113665"/>
              <a:ext cx="2324359" cy="800735"/>
            </a:xfrm>
            <a:prstGeom prst="roundRect">
              <a:avLst/>
            </a:prstGeom>
            <a:solidFill>
              <a:srgbClr val="C0504D"/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/>
            </a:lnRef>
            <a:fillRef idx="3">
              <a:srgbClr val="C0504D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26670" tIns="26670" rIns="26670" bIns="2667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28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Развитие </a:t>
              </a:r>
              <a:endParaRPr lang="ru-RU" sz="2800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28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универсальных </a:t>
              </a: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28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знаний </a:t>
              </a: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28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гимназистов</a:t>
              </a:r>
              <a:endParaRPr lang="ru-RU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2957730" y="84455"/>
              <a:ext cx="2415249" cy="829945"/>
            </a:xfrm>
            <a:prstGeom prst="roundRect">
              <a:avLst/>
            </a:prstGeom>
            <a:gradFill rotWithShape="1">
              <a:gsLst>
                <a:gs pos="0">
                  <a:schemeClr val="accent2">
                    <a:lumMod val="0"/>
                    <a:shade val="51000"/>
                    <a:satMod val="130000"/>
                    <a:satOff val="0"/>
                    <a:alpha val="99000"/>
                  </a:schemeClr>
                </a:gs>
                <a:gs pos="5000">
                  <a:schemeClr val="accent2">
                    <a:lumOff val="0"/>
                    <a:shade val="93000"/>
                    <a:satMod val="130000"/>
                    <a:satOff val="0"/>
                    <a:alpha val="84000"/>
                  </a:schemeClr>
                </a:gs>
                <a:gs pos="100000">
                  <a:schemeClr val="accent2">
                    <a:lumOff val="0"/>
                    <a:shade val="94000"/>
                    <a:satMod val="135000"/>
                    <a:satOff val="0"/>
                    <a:alpha val="90000"/>
                  </a:schemeClr>
                </a:gs>
              </a:gsLst>
              <a:lin ang="16200000" scaled="0"/>
            </a:gra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/>
            </a:lnRef>
            <a:fillRef idx="3">
              <a:schemeClr val="accent2">
                <a:alpha val="49847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26670" tIns="26670" rIns="26670" bIns="2667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20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Освоение универсальных  знаний</a:t>
              </a:r>
              <a:endPara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20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английский язык, </a:t>
              </a:r>
              <a:endParaRPr lang="ru-RU" sz="2000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20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информатика</a:t>
              </a:r>
              <a:r>
                <a:rPr lang="ru-RU" sz="20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, </a:t>
              </a:r>
              <a:endPara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20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литература. </a:t>
              </a:r>
              <a:endPara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30" name="Picture 6" descr="C:\Users\Синенко\Pictures\ФОТО с айфона Маши\ФОТО с айфона Маши 87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5513" y="4256346"/>
            <a:ext cx="2881168" cy="21608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622" y="4437112"/>
            <a:ext cx="2881167" cy="21608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9795" y="4077072"/>
            <a:ext cx="2873808" cy="215535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35621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Gymnazia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5" name="Group 6"/>
          <p:cNvGrpSpPr>
            <a:grpSpLocks/>
          </p:cNvGrpSpPr>
          <p:nvPr/>
        </p:nvGrpSpPr>
        <p:grpSpPr>
          <a:xfrm>
            <a:off x="195878" y="279996"/>
            <a:ext cx="8534182" cy="3736140"/>
            <a:chOff x="635" y="-480815"/>
            <a:chExt cx="6718935" cy="1570475"/>
          </a:xfrm>
        </p:grpSpPr>
        <p:sp>
          <p:nvSpPr>
            <p:cNvPr id="6" name="Стрелка вправо 5"/>
            <p:cNvSpPr/>
            <p:nvPr/>
          </p:nvSpPr>
          <p:spPr>
            <a:xfrm>
              <a:off x="635" y="0"/>
              <a:ext cx="6718935" cy="1089660"/>
            </a:xfrm>
            <a:prstGeom prst="rightArrow">
              <a:avLst/>
            </a:prstGeom>
            <a:solidFill>
              <a:schemeClr val="accent3">
                <a:tint val="40000"/>
              </a:schemeClr>
            </a:solidFill>
            <a:ln cap="flat" cmpd="sng">
              <a:solidFill>
                <a:schemeClr val="accent3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contrasting" dir="t">
                <a:rot lat="0" lon="0" rev="1200000"/>
              </a:lightRig>
            </a:scene3d>
            <a:sp3d z="-300000" prstMaterial="plastic"/>
          </p:spPr>
          <p:style>
            <a:lnRef idx="1">
              <a:schemeClr val="accent3"/>
            </a:lnRef>
            <a:fillRef idx="1">
              <a:schemeClr val="accent3">
                <a:tint val="40000"/>
              </a:schemeClr>
            </a:fillRef>
            <a:effectRef idx="0">
              <a:scrgbClr r="0" g="0" b="0"/>
            </a:effectRef>
            <a:fontRef idx="minor"/>
          </p:style>
          <p:txBody>
            <a:bodyPr rot="0" spcFirstLastPara="0" vert="horz" wrap="square" lIns="0" tIns="0" rIns="0" bIns="0" numCol="1" spcCol="0" rtlCol="0" fromWordArt="0" anchor="t" anchorCtr="0" forceAA="0" compatLnSpc="0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1685220" y="-480815"/>
              <a:ext cx="3801621" cy="577938"/>
            </a:xfrm>
            <a:prstGeom prst="roundRect">
              <a:avLst/>
            </a:prstGeom>
            <a:solidFill>
              <a:schemeClr val="accent3"/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/>
            </a:lnRef>
            <a:fillRef idx="1">
              <a:schemeClr val="accent3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19050" tIns="19050" rIns="19050" bIns="1905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500"/>
                </a:spcAft>
              </a:pPr>
              <a:r>
                <a:rPr lang="ru-RU" sz="3200" b="1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МОДУЛЬ</a:t>
              </a:r>
              <a:r>
                <a:rPr lang="ru-RU" sz="3200" b="1" dirty="0">
                  <a:ea typeface="Malgun Gothic" panose="020B0503020000020004" pitchFamily="34" charset="-127"/>
                  <a:cs typeface="Times New Roman" panose="02020603050405020304" pitchFamily="18" charset="0"/>
                </a:rPr>
                <a:t> </a:t>
              </a:r>
              <a:r>
                <a:rPr lang="ru-RU" sz="3200" b="1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"Профессия</a:t>
              </a:r>
              <a:r>
                <a:rPr lang="ru-RU" sz="32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"</a:t>
              </a:r>
              <a:endParaRPr lang="ru-RU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271208" y="197485"/>
              <a:ext cx="2197631" cy="695960"/>
            </a:xfrm>
            <a:prstGeom prst="roundRect">
              <a:avLst/>
            </a:prstGeom>
            <a:solidFill>
              <a:schemeClr val="accent3"/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/>
            </a:lnRef>
            <a:fillRef idx="1">
              <a:schemeClr val="accent3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19050" tIns="19050" rIns="19050" bIns="1905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24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Развитие </a:t>
              </a:r>
              <a:endParaRPr lang="ru-RU" sz="2400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24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коммуникативных </a:t>
              </a: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24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компетенций </a:t>
              </a: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24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обучающихся</a:t>
              </a:r>
              <a:endPara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2879026" y="197485"/>
              <a:ext cx="2607815" cy="695960"/>
            </a:xfrm>
            <a:prstGeom prst="roundRect">
              <a:avLst/>
            </a:prstGeom>
            <a:solidFill>
              <a:schemeClr val="accent3"/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/>
            </a:lnRef>
            <a:fillRef idx="1">
              <a:schemeClr val="accent3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19050" tIns="19050" rIns="19050" bIns="1905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Организация Педагогического класса, программы </a:t>
              </a:r>
              <a:endParaRPr lang="ru-RU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внеурочной </a:t>
              </a:r>
              <a:r>
                <a:rPr lang="ru-RU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деятельности "Журналист" "Дизайн-студия" </a:t>
              </a:r>
              <a:endParaRPr lang="ru-RU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"</a:t>
              </a:r>
              <a:r>
                <a:rPr lang="ru-RU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Радио" и др. </a:t>
              </a:r>
              <a:endParaRPr lang="ru-RU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Picture 4" descr="C:\Users\Синенко\Pictures\ФОТО с айфона Маши\ФОТО с айфона Маши 2394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55907" y="3929708"/>
            <a:ext cx="2548341" cy="18073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373" y="4016136"/>
            <a:ext cx="2297839" cy="22978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2508" y="4412526"/>
            <a:ext cx="1396811" cy="2184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1890" y="5048873"/>
            <a:ext cx="1913162" cy="14348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9949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Gymnazia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0" name="Group 7"/>
          <p:cNvGrpSpPr>
            <a:grpSpLocks/>
          </p:cNvGrpSpPr>
          <p:nvPr/>
        </p:nvGrpSpPr>
        <p:grpSpPr>
          <a:xfrm>
            <a:off x="214281" y="214290"/>
            <a:ext cx="8659297" cy="3574750"/>
            <a:chOff x="635" y="-455907"/>
            <a:chExt cx="6694805" cy="1545567"/>
          </a:xfrm>
        </p:grpSpPr>
        <p:sp>
          <p:nvSpPr>
            <p:cNvPr id="11" name="Стрелка вправо 10"/>
            <p:cNvSpPr/>
            <p:nvPr/>
          </p:nvSpPr>
          <p:spPr>
            <a:xfrm>
              <a:off x="635" y="0"/>
              <a:ext cx="6694805" cy="1089660"/>
            </a:xfrm>
            <a:prstGeom prst="rightArrow">
              <a:avLst/>
            </a:prstGeom>
            <a:solidFill>
              <a:schemeClr val="accent4">
                <a:tint val="40000"/>
              </a:schemeClr>
            </a:solidFill>
            <a:ln cap="flat" cmpd="sng">
              <a:solidFill>
                <a:schemeClr val="dk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threePt" dir="t">
                <a:rot lat="0" lon="0" rev="7500000"/>
              </a:lightRig>
            </a:scene3d>
            <a:sp3d z="-152400" extrusionH="63500" prstMaterial="matte">
              <a:bevelT w="144450" h="6350" prst="relaxedInset"/>
            </a:sp3d>
          </p:spPr>
          <p:style>
            <a:lnRef idx="0">
              <a:schemeClr val="dk1"/>
            </a:lnRef>
            <a:fillRef idx="3">
              <a:schemeClr val="accent4">
                <a:tint val="40000"/>
              </a:schemeClr>
            </a:fillRef>
            <a:effectRef idx="0">
              <a:scrgbClr r="0" g="0" b="0"/>
            </a:effectRef>
            <a:fontRef idx="minor"/>
          </p:style>
          <p:txBody>
            <a:bodyPr rot="0" spcFirstLastPara="0" vert="horz" wrap="square" lIns="0" tIns="0" rIns="0" bIns="0" numCol="1" spcCol="0" rtlCol="0" fromWordArt="0" anchor="t" anchorCtr="0" forceAA="0" compatLnSpc="0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1273984" y="-455907"/>
              <a:ext cx="4165331" cy="566397"/>
            </a:xfrm>
            <a:prstGeom prst="roundRect">
              <a:avLst/>
            </a:prstGeom>
            <a:solidFill>
              <a:schemeClr val="accent4">
                <a:shade val="80000"/>
              </a:schemeClr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/>
            </a:lnRef>
            <a:fillRef idx="3">
              <a:schemeClr val="accent4">
                <a:shade val="80000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19050" tIns="19050" rIns="19050" bIns="1905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460"/>
                </a:spcAft>
              </a:pPr>
              <a:r>
                <a:rPr lang="ru-RU" sz="24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МОДУЛЬ</a:t>
              </a:r>
              <a:endPara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460"/>
                </a:spcAft>
              </a:pPr>
              <a:r>
                <a:rPr lang="ru-RU" sz="24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 "Корпоративная </a:t>
              </a:r>
              <a:r>
                <a:rPr lang="ru-RU" sz="2400" b="1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практика</a:t>
              </a:r>
              <a:r>
                <a:rPr lang="ru-RU" sz="24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"</a:t>
              </a:r>
              <a:endParaRPr lang="ru-RU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264805" y="192723"/>
              <a:ext cx="2257478" cy="741680"/>
            </a:xfrm>
            <a:prstGeom prst="roundRect">
              <a:avLst/>
            </a:prstGeom>
            <a:solidFill>
              <a:srgbClr val="927FAD"/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/>
            </a:lnRef>
            <a:fillRef idx="3">
              <a:srgbClr val="927FAD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19050" tIns="19050" rIns="19050" bIns="1905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24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Развитие </a:t>
              </a:r>
              <a:endParaRPr lang="ru-RU" sz="2400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24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организационных </a:t>
              </a: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24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компетенций </a:t>
              </a: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24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обучающихся</a:t>
              </a:r>
              <a:endPara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2757349" y="183515"/>
              <a:ext cx="2797513" cy="812746"/>
            </a:xfrm>
            <a:prstGeom prst="roundRect">
              <a:avLst/>
            </a:prstGeom>
            <a:solidFill>
              <a:srgbClr val="552579">
                <a:alpha val="79285"/>
              </a:srgbClr>
            </a:solidFill>
            <a:ln cap="flat" cmpd="sng">
              <a:solidFill>
                <a:schemeClr val="lt1"/>
              </a:solidFill>
              <a:prstDash val="solid"/>
            </a:ln>
            <a:scene3d>
              <a:camera prst="orthographicFront" fov="0">
                <a:rot lat="0" lon="0" rev="0"/>
              </a:camera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/>
            </a:lnRef>
            <a:fillRef idx="3">
              <a:schemeClr val="accent4">
                <a:tint val="70000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19050" tIns="19050" rIns="19050" bIns="19050" numCol="1" spcCol="0" rtlCol="0" fromWordArt="0" anchor="ctr" anchorCtr="0" forceAA="0" upright="1" compatLnSpc="0">
              <a:prstTxWarp prst="textNoShape">
                <a:avLst/>
              </a:prstTxWarp>
            </a:bodyPr>
            <a:lstStyle/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16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Организация обучающимися 10-11 </a:t>
              </a:r>
              <a:endParaRPr lang="ru-RU" sz="1600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16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классов </a:t>
              </a:r>
              <a:r>
                <a:rPr lang="ru-RU" sz="16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социально- значимых </a:t>
              </a:r>
              <a:endParaRPr lang="ru-RU" sz="1600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16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проектов и мероприятий по</a:t>
              </a: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16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 </a:t>
              </a:r>
              <a:r>
                <a:rPr lang="ru-RU" sz="16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"</a:t>
              </a:r>
              <a:r>
                <a:rPr lang="ru-RU" sz="16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Погружению </a:t>
              </a:r>
              <a:r>
                <a:rPr lang="ru-RU" sz="16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в эпоху"  </a:t>
              </a:r>
              <a:endParaRPr lang="ru-RU" sz="1600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endParaRPr>
            </a:p>
            <a:p>
              <a:pPr marL="635" indent="-635" algn="ctr" latinLnBrk="1">
                <a:lnSpc>
                  <a:spcPct val="90000"/>
                </a:lnSpc>
                <a:spcAft>
                  <a:spcPts val="420"/>
                </a:spcAft>
              </a:pPr>
              <a:r>
                <a:rPr lang="ru-RU" sz="1600" dirty="0" smtClean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для гимназистов </a:t>
              </a:r>
              <a:r>
                <a:rPr lang="ru-RU" sz="1600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rPr>
                <a:t>1-9 классов</a:t>
              </a:r>
              <a:endPara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550" y="3865279"/>
            <a:ext cx="3254320" cy="14852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8002" y="5190975"/>
            <a:ext cx="2033637" cy="15252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7729" y="3789040"/>
            <a:ext cx="2491073" cy="18683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6176" y="5021414"/>
            <a:ext cx="2484276" cy="16561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515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Gymnazia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753" y="332656"/>
            <a:ext cx="7114964" cy="6378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816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Gymnazia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114300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379169" y="1993605"/>
            <a:ext cx="62646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itchFamily="2" charset="2"/>
              <a:buChar char="*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ЯНАО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г. Надым, Набережная им. С.А.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Оруджева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13/2 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 typeface="Wingdings" pitchFamily="2" charset="2"/>
              <a:buChar char="(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52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- 02 - 03, 52 - 30 – 26    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 typeface="Wingdings" pitchFamily="2" charset="2"/>
              <a:buChar char="(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факс 52 - 30 – 26,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 typeface="Wingdings" pitchFamily="2" charset="2"/>
              <a:buChar char="(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Е: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soschgmnndm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@</a:t>
            </a: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mail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28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ru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19872" y="642918"/>
            <a:ext cx="25250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latin typeface="Gabriola" panose="04040605051002020D02" pitchFamily="82" charset="0"/>
              </a:rPr>
              <a:t>Наши контакты </a:t>
            </a:r>
            <a:endParaRPr lang="ru-RU" sz="3200" dirty="0">
              <a:latin typeface="Gabriola" panose="04040605051002020D02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13328" y="4941168"/>
            <a:ext cx="4796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 за сотрудничество!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15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812</Words>
  <Application>Microsoft Office PowerPoint</Application>
  <PresentationFormat>Экран (4:3)</PresentationFormat>
  <Paragraphs>157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        в целях предоставления гранта в форме субсидии юридическим лицам на реализацию программ инновационной деятельности по отработке новых технологий и содержания обучения и воспитания в рамках задачи 2 «Развитие современных механизмов и технологий общего образования» Федеральной целевой программы развития образования на 2016-2020 годы по мероприятию: 2.3 «Создание сети школ, реализующих инновационные программы для отработки новых технологий и содержания обучения и воспитания, через конкурсную поддержку школьных инициатив и сетевых проектов»      КОНКУРС 3. «Реализация инновационных программ воспитания и социализации обучающихся»     </vt:lpstr>
      <vt:lpstr>Идея проекта </vt:lpstr>
      <vt:lpstr>Технология модульного погружения  </vt:lpstr>
      <vt:lpstr>Презентация PowerPoint</vt:lpstr>
      <vt:lpstr>«Погружение в эпоху»</vt:lpstr>
      <vt:lpstr>«Погружение в эпоху»</vt:lpstr>
      <vt:lpstr>«Погружение в эпоху»: принципы организации жизнедеятельности гимназии </vt:lpstr>
      <vt:lpstr>Этапы Погружения   </vt:lpstr>
      <vt:lpstr>Этапы Погружения   </vt:lpstr>
      <vt:lpstr>Модель системы организации исследовательской деятельности «ЛОГОС»</vt:lpstr>
      <vt:lpstr>Опыт гимназии,  положенный в основу проекта</vt:lpstr>
      <vt:lpstr>Грантовая поддержка </vt:lpstr>
      <vt:lpstr>Организационные условия </vt:lpstr>
      <vt:lpstr>Проблемы </vt:lpstr>
      <vt:lpstr>Цель проекта</vt:lpstr>
      <vt:lpstr>Задачи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Samsung</dc:creator>
  <cp:lastModifiedBy>fggjyggh@outlook.com</cp:lastModifiedBy>
  <cp:revision>62</cp:revision>
  <dcterms:modified xsi:type="dcterms:W3CDTF">2016-10-28T06:08:10Z</dcterms:modified>
</cp:coreProperties>
</file>