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89" r:id="rId2"/>
    <p:sldId id="290" r:id="rId3"/>
    <p:sldId id="286" r:id="rId4"/>
    <p:sldId id="287" r:id="rId5"/>
    <p:sldId id="285" r:id="rId6"/>
    <p:sldId id="270" r:id="rId7"/>
    <p:sldId id="272" r:id="rId8"/>
    <p:sldId id="273" r:id="rId9"/>
    <p:sldId id="277" r:id="rId10"/>
    <p:sldId id="276" r:id="rId11"/>
    <p:sldId id="275" r:id="rId12"/>
    <p:sldId id="278" r:id="rId13"/>
    <p:sldId id="274" r:id="rId14"/>
    <p:sldId id="279" r:id="rId15"/>
    <p:sldId id="281" r:id="rId16"/>
    <p:sldId id="284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056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92B39-BD6D-4B03-9429-C0E228E8520D}" type="datetimeFigureOut">
              <a:rPr lang="ru-RU" smtClean="0"/>
              <a:t>01.05.2014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574DE-8375-44C5-B849-24295DF412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16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574DE-8375-44C5-B849-24295DF4127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68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EEC44BF-F082-43C6-927D-90613ADDA1D0}" type="datetimeFigureOut">
              <a:rPr lang="ru-RU" smtClean="0"/>
              <a:pPr/>
              <a:t>01.05.2014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8FAF91-54BB-415F-BE95-95E0C489B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66268661"/>
              </p:ext>
            </p:extLst>
          </p:nvPr>
        </p:nvGraphicFramePr>
        <p:xfrm>
          <a:off x="467544" y="620688"/>
          <a:ext cx="8424936" cy="5688632"/>
        </p:xfrm>
        <a:graphic>
          <a:graphicData uri="http://schemas.openxmlformats.org/drawingml/2006/table">
            <a:tbl>
              <a:tblPr firstRow="1" firstCol="1" bandRow="1"/>
              <a:tblGrid>
                <a:gridCol w="8424936"/>
              </a:tblGrid>
              <a:tr h="56886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3200" i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Людей </a:t>
                      </a: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неинтересных в мире нет,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Их судьбы – как история планет.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каждой все особое, свое,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нет планет похожих на нее,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У </a:t>
                      </a: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каждого свой тайный личный мир</a:t>
                      </a:r>
                      <a:r>
                        <a:rPr lang="ru-RU" sz="32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Е. Евтушенко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179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EEB500"/>
                </a:solidFill>
              </a:rPr>
              <a:t>Портрет одаренного ребенка</a:t>
            </a:r>
            <a:endParaRPr lang="ru-RU" dirty="0">
              <a:solidFill>
                <a:srgbClr val="EEB5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24744"/>
            <a:ext cx="85689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i="1" dirty="0" smtClean="0">
                <a:solidFill>
                  <a:prstClr val="black"/>
                </a:solidFill>
              </a:rPr>
              <a:t>• </a:t>
            </a:r>
            <a:r>
              <a:rPr lang="ru-RU" sz="3200" i="1" dirty="0">
                <a:solidFill>
                  <a:prstClr val="black"/>
                </a:solidFill>
              </a:rPr>
              <a:t>Проявляет любопытство ко многим вещам, постоянно задаёт вопросы.</a:t>
            </a:r>
            <a:endParaRPr lang="ru-RU" sz="320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3200" i="1" dirty="0">
                <a:solidFill>
                  <a:prstClr val="black"/>
                </a:solidFill>
              </a:rPr>
              <a:t>• Предлагает много идей, решений задач, ответов на вопросы.</a:t>
            </a:r>
            <a:endParaRPr lang="ru-RU" sz="320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3200" i="1" dirty="0">
                <a:solidFill>
                  <a:prstClr val="black"/>
                </a:solidFill>
              </a:rPr>
              <a:t>• Свободно высказывает своё мнение, настойчиво и энергично отстаивает его.</a:t>
            </a:r>
            <a:endParaRPr lang="ru-RU" sz="320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3200" i="1" dirty="0">
                <a:solidFill>
                  <a:prstClr val="black"/>
                </a:solidFill>
              </a:rPr>
              <a:t>• Склонен к рискованным действиям</a:t>
            </a:r>
            <a:r>
              <a:rPr lang="ru-RU" sz="3200" i="1" dirty="0" smtClean="0">
                <a:solidFill>
                  <a:prstClr val="black"/>
                </a:solidFill>
              </a:rPr>
              <a:t>.</a:t>
            </a:r>
            <a:endParaRPr lang="ru-RU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88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4868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i="1" dirty="0" smtClean="0"/>
              <a:t> </a:t>
            </a:r>
            <a:r>
              <a:rPr lang="ru-RU" sz="3200" i="1" dirty="0" smtClean="0"/>
              <a:t>• </a:t>
            </a:r>
            <a:r>
              <a:rPr lang="ru-RU" sz="3200" i="1" dirty="0"/>
              <a:t>Обладает богатой фантазией, воображением. Часто озабочен преобразованием, улучшением общества, предметов.</a:t>
            </a:r>
            <a:endParaRPr lang="ru-RU" sz="3200" dirty="0"/>
          </a:p>
          <a:p>
            <a:pPr algn="just">
              <a:lnSpc>
                <a:spcPct val="150000"/>
              </a:lnSpc>
            </a:pPr>
            <a:r>
              <a:rPr lang="ru-RU" sz="3200" i="1" dirty="0"/>
              <a:t>• Обладает хорошо развитым чувством юмора, видит юмор в ситуациях, которые могут не казаться смешными другим</a:t>
            </a:r>
            <a:r>
              <a:rPr lang="ru-RU" sz="3200" i="1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363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i="1" dirty="0" smtClean="0"/>
              <a:t>•Чувствителен к красоте, внимателен к эстетике вещей.</a:t>
            </a:r>
          </a:p>
          <a:p>
            <a:pPr algn="just">
              <a:lnSpc>
                <a:spcPct val="150000"/>
              </a:lnSpc>
            </a:pPr>
            <a:r>
              <a:rPr lang="ru-RU" sz="3200" i="1" dirty="0" smtClean="0"/>
              <a:t>• </a:t>
            </a:r>
            <a:r>
              <a:rPr lang="ru-RU" sz="3200" i="1" dirty="0"/>
              <a:t>Не конфликтен, не приспособленец, не боится отличаться от других</a:t>
            </a:r>
            <a:r>
              <a:rPr lang="ru-RU" sz="3200" i="1" dirty="0" smtClean="0"/>
              <a:t>.</a:t>
            </a:r>
            <a:endParaRPr lang="ru-RU" sz="3200" dirty="0"/>
          </a:p>
          <a:p>
            <a:pPr algn="just">
              <a:lnSpc>
                <a:spcPct val="150000"/>
              </a:lnSpc>
            </a:pPr>
            <a:r>
              <a:rPr lang="ru-RU" sz="3200" i="1" dirty="0"/>
              <a:t>• Конструктивно критичен, не принимает авторитарных указаний без критического изучения.</a:t>
            </a:r>
            <a:endParaRPr lang="ru-RU" sz="3200" dirty="0"/>
          </a:p>
          <a:p>
            <a:pPr algn="just">
              <a:lnSpc>
                <a:spcPct val="150000"/>
              </a:lnSpc>
            </a:pPr>
            <a:r>
              <a:rPr lang="ru-RU" sz="3200" i="1" dirty="0"/>
              <a:t>• Стремится к самовыражению, творческому использованию предметов.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89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6606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«Строители моста»</a:t>
            </a:r>
            <a:endParaRPr lang="ru-RU" dirty="0"/>
          </a:p>
        </p:txBody>
      </p:sp>
      <p:pic>
        <p:nvPicPr>
          <p:cNvPr id="4" name="Объект 3" descr="C:\Users\Admin\Pictures\img894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1" t="31805" r="17706" b="50234"/>
          <a:stretch/>
        </p:blipFill>
        <p:spPr bwMode="auto">
          <a:xfrm>
            <a:off x="1547664" y="1772816"/>
            <a:ext cx="6264696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05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804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EEB500"/>
                </a:solidFill>
              </a:rPr>
              <a:t>Решение задачи</a:t>
            </a:r>
            <a:endParaRPr lang="ru-RU" dirty="0">
              <a:solidFill>
                <a:srgbClr val="EEB500"/>
              </a:solidFill>
            </a:endParaRPr>
          </a:p>
        </p:txBody>
      </p:sp>
      <p:pic>
        <p:nvPicPr>
          <p:cNvPr id="4" name="Рисунок 3" descr="C:\Users\Admin\Pictures\img893 - копия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3" t="66369" r="12260" b="2976"/>
          <a:stretch/>
        </p:blipFill>
        <p:spPr bwMode="auto">
          <a:xfrm>
            <a:off x="1331640" y="1988840"/>
            <a:ext cx="6603836" cy="39018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6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7326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«Конструкторы»</a:t>
            </a:r>
            <a:endParaRPr lang="ru-RU" dirty="0"/>
          </a:p>
        </p:txBody>
      </p:sp>
      <p:pic>
        <p:nvPicPr>
          <p:cNvPr id="4" name="Объект 3" descr="C:\Users\Admin\Pictures\img887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2" t="10757" r="23163" b="65873"/>
          <a:stretch/>
        </p:blipFill>
        <p:spPr bwMode="auto">
          <a:xfrm rot="10800000">
            <a:off x="1835695" y="1772816"/>
            <a:ext cx="6192687" cy="3960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729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dmin\Pictures\img89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0" t="25691" r="7332" b="42857"/>
          <a:stretch/>
        </p:blipFill>
        <p:spPr bwMode="auto">
          <a:xfrm rot="10800000">
            <a:off x="1763688" y="1700808"/>
            <a:ext cx="6408712" cy="45235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600" b="1" dirty="0">
                <a:solidFill>
                  <a:srgbClr val="EEB5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Решение задачи</a:t>
            </a:r>
            <a:endParaRPr lang="ru-RU" sz="4400" dirty="0">
              <a:solidFill>
                <a:srgbClr val="EEB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Абстрактное искусство</a:t>
            </a:r>
            <a:endParaRPr lang="ru-RU" dirty="0"/>
          </a:p>
        </p:txBody>
      </p:sp>
      <p:pic>
        <p:nvPicPr>
          <p:cNvPr id="4" name="Объект 3" descr="C:\Users\Admin\Pictures\img889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8" t="17905" r="13883" b="25335"/>
          <a:stretch/>
        </p:blipFill>
        <p:spPr bwMode="auto">
          <a:xfrm rot="16200000">
            <a:off x="2339755" y="260648"/>
            <a:ext cx="4752528" cy="70567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800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Admin\Pictures\img892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7" t="1584" r="25630" b="83318"/>
          <a:stretch/>
        </p:blipFill>
        <p:spPr bwMode="auto">
          <a:xfrm rot="10800000">
            <a:off x="1259631" y="1556791"/>
            <a:ext cx="6912768" cy="46085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12358" y="188640"/>
            <a:ext cx="91563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600" b="1" dirty="0">
                <a:solidFill>
                  <a:srgbClr val="EEB5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Решение задачи</a:t>
            </a:r>
            <a:endParaRPr lang="ru-RU" sz="3200" dirty="0">
              <a:solidFill>
                <a:srgbClr val="EEB5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9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876712"/>
          </a:xfrm>
        </p:spPr>
        <p:txBody>
          <a:bodyPr/>
          <a:lstStyle/>
          <a:p>
            <a:pPr indent="0" algn="ctr">
              <a:spcAft>
                <a:spcPts val="0"/>
              </a:spcAft>
              <a:buNone/>
            </a:pPr>
            <a:r>
              <a:rPr lang="ru-RU" sz="4000" dirty="0">
                <a:latin typeface="Times New Roman"/>
              </a:rPr>
              <a:t>«Узор из спичек»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83568" y="1844824"/>
            <a:ext cx="7632848" cy="4104456"/>
          </a:xfrm>
        </p:spPr>
        <p:txBody>
          <a:bodyPr>
            <a:normAutofit fontScale="85000" lnSpcReduction="10000"/>
          </a:bodyPr>
          <a:lstStyle/>
          <a:p>
            <a:pPr marL="45720" indent="0" algn="just">
              <a:lnSpc>
                <a:spcPct val="160000"/>
              </a:lnSpc>
              <a:buNone/>
            </a:pPr>
            <a:r>
              <a:rPr lang="ru-RU" sz="4800" u="sng" dirty="0"/>
              <a:t>Условие задачи:</a:t>
            </a:r>
            <a:r>
              <a:rPr lang="ru-RU" sz="4800" dirty="0"/>
              <a:t> разложи на столе восемь спичек, чтобы получилось два квадрата и четыре треугольника.</a:t>
            </a:r>
          </a:p>
          <a:p>
            <a:pPr marL="0" indent="0">
              <a:buNone/>
            </a:pP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29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0" y="188640"/>
            <a:ext cx="9106930" cy="720080"/>
          </a:xfrm>
        </p:spPr>
        <p:txBody>
          <a:bodyPr>
            <a:normAutofit fontScale="9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solidFill>
                  <a:srgbClr val="EEB500"/>
                </a:solidFill>
              </a:rPr>
              <a:t>Решение </a:t>
            </a:r>
            <a:r>
              <a:rPr lang="ru-RU" dirty="0" smtClean="0">
                <a:solidFill>
                  <a:srgbClr val="EEB500"/>
                </a:solidFill>
              </a:rPr>
              <a:t>задачи</a:t>
            </a:r>
            <a:br>
              <a:rPr lang="ru-RU" dirty="0" smtClean="0">
                <a:solidFill>
                  <a:srgbClr val="EEB500"/>
                </a:solidFill>
              </a:rPr>
            </a:br>
            <a:r>
              <a:rPr lang="ru-RU" sz="3200" dirty="0">
                <a:ln w="500">
                  <a:solidFill>
                    <a:srgbClr val="575F6D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5CD2D">
                        <a:tint val="13000"/>
                      </a:srgbClr>
                    </a:gs>
                    <a:gs pos="10000">
                      <a:srgbClr val="F5CD2D">
                        <a:tint val="20000"/>
                      </a:srgbClr>
                    </a:gs>
                    <a:gs pos="49000">
                      <a:srgbClr val="F5CD2D">
                        <a:tint val="70000"/>
                      </a:srgbClr>
                    </a:gs>
                    <a:gs pos="50000">
                      <a:srgbClr val="F5CD2D">
                        <a:tint val="97000"/>
                      </a:srgbClr>
                    </a:gs>
                    <a:gs pos="100000">
                      <a:srgbClr val="F5CD2D">
                        <a:tint val="20000"/>
                      </a:srgbClr>
                    </a:gs>
                  </a:gsLst>
                  <a:lin ang="5400000" scaled="1"/>
                </a:gradFill>
                <a:ea typeface="+mn-ea"/>
                <a:cs typeface="+mn-cs"/>
              </a:rPr>
              <a:t/>
            </a:r>
            <a:br>
              <a:rPr lang="ru-RU" sz="3200" dirty="0">
                <a:ln w="500">
                  <a:solidFill>
                    <a:srgbClr val="575F6D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5CD2D">
                        <a:tint val="13000"/>
                      </a:srgbClr>
                    </a:gs>
                    <a:gs pos="10000">
                      <a:srgbClr val="F5CD2D">
                        <a:tint val="20000"/>
                      </a:srgbClr>
                    </a:gs>
                    <a:gs pos="49000">
                      <a:srgbClr val="F5CD2D">
                        <a:tint val="70000"/>
                      </a:srgbClr>
                    </a:gs>
                    <a:gs pos="50000">
                      <a:srgbClr val="F5CD2D">
                        <a:tint val="97000"/>
                      </a:srgbClr>
                    </a:gs>
                    <a:gs pos="100000">
                      <a:srgbClr val="F5CD2D">
                        <a:tint val="20000"/>
                      </a:srgbClr>
                    </a:gs>
                  </a:gsLst>
                  <a:lin ang="5400000" scaled="1"/>
                </a:gradFill>
                <a:ea typeface="+mn-ea"/>
                <a:cs typeface="+mn-cs"/>
              </a:rPr>
            </a:br>
            <a:r>
              <a:rPr lang="ru-RU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3200" dirty="0">
                <a:ln w="500">
                  <a:solidFill>
                    <a:srgbClr val="575F6D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5CD2D">
                        <a:tint val="13000"/>
                      </a:srgbClr>
                    </a:gs>
                    <a:gs pos="10000">
                      <a:srgbClr val="F5CD2D">
                        <a:tint val="20000"/>
                      </a:srgbClr>
                    </a:gs>
                    <a:gs pos="49000">
                      <a:srgbClr val="F5CD2D">
                        <a:tint val="70000"/>
                      </a:srgbClr>
                    </a:gs>
                    <a:gs pos="50000">
                      <a:srgbClr val="F5CD2D">
                        <a:tint val="97000"/>
                      </a:srgbClr>
                    </a:gs>
                    <a:gs pos="100000">
                      <a:srgbClr val="F5CD2D">
                        <a:tint val="20000"/>
                      </a:srgbClr>
                    </a:gs>
                  </a:gsLst>
                  <a:lin ang="5400000" scaled="1"/>
                </a:gradFill>
              </a:rPr>
              <a:t>Решение задачи</a:t>
            </a:r>
            <a:r>
              <a:rPr lang="ru-RU" sz="4000" dirty="0" smtClean="0">
                <a:latin typeface="Times New Roman"/>
              </a:rPr>
              <a:t> </a:t>
            </a:r>
            <a:endParaRPr lang="ru-RU" dirty="0"/>
          </a:p>
        </p:txBody>
      </p:sp>
      <p:pic>
        <p:nvPicPr>
          <p:cNvPr id="4" name="Объект 3" descr="C:\Users\Admin\Pictures\img891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0" t="27616" r="20711" b="51460"/>
          <a:stretch/>
        </p:blipFill>
        <p:spPr bwMode="auto">
          <a:xfrm>
            <a:off x="1259632" y="1268760"/>
            <a:ext cx="5832647" cy="4680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02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8640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«</a:t>
            </a:r>
            <a:r>
              <a:rPr lang="ru-RU" dirty="0" smtClean="0"/>
              <a:t>Одним росчерком пера»</a:t>
            </a:r>
            <a:endParaRPr lang="ru-RU" dirty="0"/>
          </a:p>
        </p:txBody>
      </p:sp>
      <p:pic>
        <p:nvPicPr>
          <p:cNvPr id="4" name="Объект 3" descr="C:\Users\Admin\Pictures\img899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12964" r="15725" b="50762"/>
          <a:stretch/>
        </p:blipFill>
        <p:spPr bwMode="auto">
          <a:xfrm>
            <a:off x="1331640" y="1484784"/>
            <a:ext cx="6696744" cy="48134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53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9144000" cy="804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EEB500"/>
                </a:solidFill>
              </a:rPr>
              <a:t>Решение задачи</a:t>
            </a:r>
            <a:endParaRPr lang="ru-RU" dirty="0">
              <a:solidFill>
                <a:srgbClr val="EEB500"/>
              </a:solidFill>
            </a:endParaRPr>
          </a:p>
        </p:txBody>
      </p:sp>
      <p:pic>
        <p:nvPicPr>
          <p:cNvPr id="4" name="Объект 3" descr="C:\Users\Admin\Pictures\img898.jpg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0" t="5325" r="10681" b="69915"/>
          <a:stretch/>
        </p:blipFill>
        <p:spPr bwMode="auto">
          <a:xfrm rot="10800000">
            <a:off x="1187624" y="1556792"/>
            <a:ext cx="7200800" cy="49232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499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latin typeface="Times New Roman"/>
                <a:ea typeface="Calibri"/>
              </a:rPr>
              <a:t>«Делим поровну</a:t>
            </a:r>
            <a:r>
              <a:rPr lang="ru-RU" sz="4000" dirty="0" smtClean="0">
                <a:latin typeface="Times New Roman"/>
                <a:ea typeface="Calibri"/>
              </a:rPr>
              <a:t>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7848872" cy="4608512"/>
          </a:xfrm>
        </p:spPr>
        <p:txBody>
          <a:bodyPr>
            <a:no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ru-RU" sz="3200" u="sng" dirty="0">
                <a:latin typeface="Times New Roman"/>
              </a:rPr>
              <a:t>Условие задачи:</a:t>
            </a:r>
            <a:r>
              <a:rPr lang="ru-RU" sz="3200" dirty="0">
                <a:latin typeface="Times New Roman"/>
              </a:rPr>
              <a:t> </a:t>
            </a:r>
            <a:endParaRPr lang="ru-RU" sz="3200" dirty="0" smtClean="0">
              <a:latin typeface="Times New Roman"/>
            </a:endParaRPr>
          </a:p>
          <a:p>
            <a:pPr indent="0">
              <a:spcAft>
                <a:spcPts val="0"/>
              </a:spcAft>
              <a:buNone/>
            </a:pPr>
            <a:r>
              <a:rPr lang="ru-RU" sz="3200" dirty="0" smtClean="0">
                <a:latin typeface="Times New Roman"/>
              </a:rPr>
              <a:t>как </a:t>
            </a:r>
            <a:r>
              <a:rPr lang="ru-RU" sz="3200" dirty="0">
                <a:latin typeface="Times New Roman"/>
              </a:rPr>
              <a:t>правильно поделить пиццу на четырех человек.  Разрезов параллельно поверхности быть не должно</a:t>
            </a:r>
            <a:r>
              <a:rPr lang="ru-RU" sz="3200" dirty="0" smtClean="0">
                <a:latin typeface="Times New Roman"/>
              </a:rPr>
              <a:t>?</a:t>
            </a:r>
          </a:p>
          <a:p>
            <a:pPr indent="0">
              <a:spcAft>
                <a:spcPts val="0"/>
              </a:spcAft>
              <a:buNone/>
            </a:pPr>
            <a:endParaRPr lang="ru-RU" sz="3200" dirty="0"/>
          </a:p>
          <a:p>
            <a:pPr indent="0">
              <a:spcAft>
                <a:spcPts val="0"/>
              </a:spcAft>
              <a:buNone/>
            </a:pPr>
            <a:r>
              <a:rPr lang="ru-RU" sz="3200" i="1" dirty="0">
                <a:latin typeface="Times New Roman"/>
              </a:rPr>
              <a:t>Подсказка: проще поделить пиццу на восемь кусков и дать каждому по два куска.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3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6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/>
                <a:ea typeface="Calibri"/>
              </a:rPr>
              <a:t> </a:t>
            </a:r>
            <a:r>
              <a:rPr lang="ru-RU" sz="4000" dirty="0" smtClean="0">
                <a:solidFill>
                  <a:srgbClr val="EEB500"/>
                </a:solidFill>
                <a:latin typeface="Times New Roman"/>
                <a:ea typeface="Calibri"/>
              </a:rPr>
              <a:t>«Решение задачи»</a:t>
            </a:r>
            <a:br>
              <a:rPr lang="ru-RU" sz="4000" dirty="0" smtClean="0">
                <a:solidFill>
                  <a:srgbClr val="EEB500"/>
                </a:solidFill>
                <a:latin typeface="Times New Roman"/>
                <a:ea typeface="Calibri"/>
              </a:rPr>
            </a:br>
            <a:r>
              <a:rPr lang="ru-RU" sz="2800" dirty="0" smtClean="0">
                <a:solidFill>
                  <a:srgbClr val="EEB500"/>
                </a:solidFill>
                <a:latin typeface="Times New Roman"/>
                <a:ea typeface="Calibri"/>
              </a:rPr>
              <a:t>1 способ</a:t>
            </a:r>
            <a:endParaRPr lang="ru-RU" sz="2800" dirty="0">
              <a:solidFill>
                <a:srgbClr val="EEB500"/>
              </a:solidFill>
            </a:endParaRPr>
          </a:p>
        </p:txBody>
      </p:sp>
      <p:pic>
        <p:nvPicPr>
          <p:cNvPr id="4" name="Объект 3" descr="C:\Users\Admin\Pictures\img890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29" t="49406" r="6778" b="28816"/>
          <a:stretch/>
        </p:blipFill>
        <p:spPr bwMode="auto">
          <a:xfrm rot="5400000">
            <a:off x="2519772" y="1232756"/>
            <a:ext cx="4032448" cy="554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573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5212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 smtClean="0">
                <a:ln w="500">
                  <a:solidFill>
                    <a:srgbClr val="575F6D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5CD2D">
                        <a:tint val="13000"/>
                      </a:srgbClr>
                    </a:gs>
                    <a:gs pos="10000">
                      <a:srgbClr val="F5CD2D">
                        <a:tint val="20000"/>
                      </a:srgbClr>
                    </a:gs>
                    <a:gs pos="49000">
                      <a:srgbClr val="F5CD2D">
                        <a:tint val="70000"/>
                      </a:srgbClr>
                    </a:gs>
                    <a:gs pos="50000">
                      <a:srgbClr val="F5CD2D">
                        <a:tint val="97000"/>
                      </a:srgbClr>
                    </a:gs>
                    <a:gs pos="100000">
                      <a:srgbClr val="F5CD2D">
                        <a:tint val="20000"/>
                      </a:srgbClr>
                    </a:gs>
                  </a:gsLst>
                  <a:lin ang="5400000" scaled="1"/>
                </a:gradFill>
              </a:rPr>
              <a:t> </a:t>
            </a:r>
            <a:r>
              <a:rPr lang="ru-RU" dirty="0">
                <a:solidFill>
                  <a:srgbClr val="EEB500"/>
                </a:solidFill>
              </a:rPr>
              <a:t>Решение </a:t>
            </a:r>
            <a:r>
              <a:rPr lang="ru-RU" dirty="0" smtClean="0">
                <a:solidFill>
                  <a:srgbClr val="EEB500"/>
                </a:solidFill>
              </a:rPr>
              <a:t>задачи</a:t>
            </a:r>
            <a:br>
              <a:rPr lang="ru-RU" dirty="0" smtClean="0">
                <a:solidFill>
                  <a:srgbClr val="EEB500"/>
                </a:solidFill>
              </a:rPr>
            </a:br>
            <a:r>
              <a:rPr lang="ru-RU" sz="2800" dirty="0" smtClean="0">
                <a:solidFill>
                  <a:srgbClr val="EEB500"/>
                </a:solidFill>
                <a:latin typeface="Times New Roman"/>
              </a:rPr>
              <a:t>2</a:t>
            </a:r>
            <a:r>
              <a:rPr lang="ru-RU" sz="2800" dirty="0" smtClean="0">
                <a:solidFill>
                  <a:srgbClr val="EEB500"/>
                </a:solidFill>
                <a:latin typeface="Times New Roman"/>
                <a:ea typeface="Calibri"/>
              </a:rPr>
              <a:t> </a:t>
            </a:r>
            <a:r>
              <a:rPr lang="ru-RU" sz="2800" dirty="0">
                <a:solidFill>
                  <a:srgbClr val="EEB500"/>
                </a:solidFill>
                <a:latin typeface="Times New Roman"/>
                <a:ea typeface="Calibri"/>
              </a:rPr>
              <a:t>способ</a:t>
            </a:r>
            <a:r>
              <a:rPr lang="ru-RU" dirty="0" smtClean="0">
                <a:solidFill>
                  <a:srgbClr val="EEB500"/>
                </a:solidFill>
              </a:rPr>
              <a:t/>
            </a:r>
            <a:br>
              <a:rPr lang="ru-RU" dirty="0" smtClean="0">
                <a:solidFill>
                  <a:srgbClr val="EEB500"/>
                </a:solidFill>
              </a:rPr>
            </a:br>
            <a:endParaRPr lang="ru-RU" dirty="0">
              <a:solidFill>
                <a:srgbClr val="EEB500"/>
              </a:solidFill>
            </a:endParaRPr>
          </a:p>
        </p:txBody>
      </p:sp>
      <p:pic>
        <p:nvPicPr>
          <p:cNvPr id="4" name="Объект 3" descr="C:\Users\Admin\Pictures\img890.jpg"/>
          <p:cNvPicPr>
            <a:picLocks noGrp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t="8817" r="64480" b="73566"/>
          <a:stretch/>
        </p:blipFill>
        <p:spPr bwMode="auto">
          <a:xfrm rot="5400000">
            <a:off x="2519772" y="1088740"/>
            <a:ext cx="4176464" cy="554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912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216</TotalTime>
  <Words>255</Words>
  <Application>Microsoft Office PowerPoint</Application>
  <PresentationFormat>Экран (4:3)</PresentationFormat>
  <Paragraphs>37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Портрет одаренного ребенка</vt:lpstr>
      <vt:lpstr>Презентация PowerPoint</vt:lpstr>
      <vt:lpstr>Презентация PowerPoint</vt:lpstr>
      <vt:lpstr>«Строители моста»</vt:lpstr>
      <vt:lpstr>Решение задачи</vt:lpstr>
      <vt:lpstr>«Конструкторы»</vt:lpstr>
      <vt:lpstr>Презентация PowerPoint</vt:lpstr>
      <vt:lpstr>Абстрактное искусство</vt:lpstr>
      <vt:lpstr>Презентация PowerPoint</vt:lpstr>
      <vt:lpstr>«Узор из спичек»</vt:lpstr>
      <vt:lpstr>Решение задачи   Решение задачи </vt:lpstr>
      <vt:lpstr>«Одним росчерком пера»</vt:lpstr>
      <vt:lpstr>Решение задачи</vt:lpstr>
      <vt:lpstr>«Делим поровну»</vt:lpstr>
      <vt:lpstr> «Решение задачи» 1 способ</vt:lpstr>
      <vt:lpstr> Решение задачи 2 способ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Workstation</dc:creator>
  <cp:lastModifiedBy>земфира</cp:lastModifiedBy>
  <cp:revision>23</cp:revision>
  <dcterms:created xsi:type="dcterms:W3CDTF">2014-02-06T14:11:18Z</dcterms:created>
  <dcterms:modified xsi:type="dcterms:W3CDTF">2014-05-01T15:45:13Z</dcterms:modified>
</cp:coreProperties>
</file>