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4"/>
  </p:notesMasterIdLst>
  <p:sldIdLst>
    <p:sldId id="256" r:id="rId2"/>
    <p:sldId id="257" r:id="rId3"/>
    <p:sldId id="258" r:id="rId4"/>
    <p:sldId id="260" r:id="rId5"/>
    <p:sldId id="261" r:id="rId6"/>
    <p:sldId id="262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18" r:id="rId18"/>
    <p:sldId id="263" r:id="rId19"/>
    <p:sldId id="264" r:id="rId20"/>
    <p:sldId id="265" r:id="rId21"/>
    <p:sldId id="266" r:id="rId22"/>
    <p:sldId id="269" r:id="rId23"/>
    <p:sldId id="305" r:id="rId24"/>
    <p:sldId id="271" r:id="rId25"/>
    <p:sldId id="319" r:id="rId26"/>
    <p:sldId id="320" r:id="rId27"/>
    <p:sldId id="321" r:id="rId28"/>
    <p:sldId id="322" r:id="rId29"/>
    <p:sldId id="323" r:id="rId30"/>
    <p:sldId id="279" r:id="rId31"/>
    <p:sldId id="302" r:id="rId32"/>
    <p:sldId id="291" r:id="rId33"/>
    <p:sldId id="301" r:id="rId34"/>
    <p:sldId id="282" r:id="rId35"/>
    <p:sldId id="303" r:id="rId36"/>
    <p:sldId id="284" r:id="rId37"/>
    <p:sldId id="286" r:id="rId38"/>
    <p:sldId id="292" r:id="rId39"/>
    <p:sldId id="304" r:id="rId40"/>
    <p:sldId id="288" r:id="rId41"/>
    <p:sldId id="296" r:id="rId42"/>
    <p:sldId id="297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3300"/>
    <a:srgbClr val="660066"/>
    <a:srgbClr val="333399"/>
    <a:srgbClr val="CC3300"/>
    <a:srgbClr val="66FF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8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3EE36-CAD1-46E7-9C05-C45A0906E481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7DD3CE-FA14-489A-A799-459822BFDD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6717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7DD3CE-FA14-489A-A799-459822BFDDFA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7343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7DD3CE-FA14-489A-A799-459822BFDDFA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7DD3CE-FA14-489A-A799-459822BFDDFA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D6B0-2E4C-44AD-8F5D-28F4DCBD1FD7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96C27-3DD9-4A00-974A-6FED3342F4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D6B0-2E4C-44AD-8F5D-28F4DCBD1FD7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96C27-3DD9-4A00-974A-6FED3342F4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D6B0-2E4C-44AD-8F5D-28F4DCBD1FD7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96C27-3DD9-4A00-974A-6FED3342F4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D6B0-2E4C-44AD-8F5D-28F4DCBD1FD7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96C27-3DD9-4A00-974A-6FED3342F4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D6B0-2E4C-44AD-8F5D-28F4DCBD1FD7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96C27-3DD9-4A00-974A-6FED3342F4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D6B0-2E4C-44AD-8F5D-28F4DCBD1FD7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96C27-3DD9-4A00-974A-6FED3342F4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D6B0-2E4C-44AD-8F5D-28F4DCBD1FD7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96C27-3DD9-4A00-974A-6FED3342F4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D6B0-2E4C-44AD-8F5D-28F4DCBD1FD7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96C27-3DD9-4A00-974A-6FED3342F4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D6B0-2E4C-44AD-8F5D-28F4DCBD1FD7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96C27-3DD9-4A00-974A-6FED3342F4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D6B0-2E4C-44AD-8F5D-28F4DCBD1FD7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96C27-3DD9-4A00-974A-6FED3342F4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DD6B0-2E4C-44AD-8F5D-28F4DCBD1FD7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96C27-3DD9-4A00-974A-6FED3342F4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DD6B0-2E4C-44AD-8F5D-28F4DCBD1FD7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96C27-3DD9-4A00-974A-6FED3342F49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928670"/>
            <a:ext cx="7772400" cy="2600342"/>
          </a:xfrm>
        </p:spPr>
        <p:txBody>
          <a:bodyPr>
            <a:noAutofit/>
          </a:bodyPr>
          <a:lstStyle/>
          <a:p>
            <a:r>
              <a:rPr lang="ru-RU" sz="6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Подготовка </a:t>
            </a:r>
            <a:r>
              <a:rPr lang="ru-RU" sz="6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научно-исследовательской </a:t>
            </a:r>
            <a:r>
              <a:rPr lang="ru-RU" sz="6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работы</a:t>
            </a:r>
            <a:endParaRPr lang="ru-RU" sz="66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картинки\Библиотека\3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4000504"/>
            <a:ext cx="2357454" cy="2357454"/>
          </a:xfrm>
          <a:prstGeom prst="rect">
            <a:avLst/>
          </a:prstGeom>
          <a:noFill/>
          <a:ln w="76200">
            <a:solidFill>
              <a:srgbClr val="0000FF"/>
            </a:solidFill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42852"/>
            <a:ext cx="8229600" cy="5626121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4400" b="1" i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Наука </a:t>
            </a:r>
            <a:r>
              <a:rPr lang="ru-RU" sz="4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необходима народу. </a:t>
            </a:r>
            <a:endParaRPr lang="ru-RU" sz="4400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4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Страна</a:t>
            </a:r>
            <a:r>
              <a:rPr lang="ru-RU" sz="4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которая ее не развивает, неизбежно превращается в колонию.</a:t>
            </a:r>
            <a:r>
              <a:rPr lang="ru-RU" sz="4400" b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4400" dirty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57752" y="4071942"/>
            <a:ext cx="40173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993300"/>
                </a:solidFill>
              </a:rPr>
              <a:t> </a:t>
            </a:r>
            <a:r>
              <a:rPr lang="ru-RU" sz="2800" b="1" i="1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Фредерик </a:t>
            </a:r>
            <a:r>
              <a:rPr lang="ru-RU" sz="2800" b="1" i="1" dirty="0" err="1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Жолио-Кюри</a:t>
            </a:r>
            <a:r>
              <a:rPr lang="ru-RU" sz="2800" b="1" i="1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E:\картинки\Библиотека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5072066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Autofit/>
          </a:bodyPr>
          <a:lstStyle/>
          <a:p>
            <a:r>
              <a:rPr lang="ru-RU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Выбор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темы</a:t>
            </a:r>
            <a:endParaRPr lang="ru-RU" sz="4000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Выбор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темы работы зависит от интересов, возраста и уровня подготовки исполнителя,  а также от технических возможностей (наличие приборов, реактивов, методик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E:\картинки\Библиотека\знай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4748" y="3786190"/>
            <a:ext cx="2159152" cy="2859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 descr="E:\картинки\Библиотека\р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3786190"/>
            <a:ext cx="2714644" cy="2827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Основные требования к выбору темы исследования:</a:t>
            </a:r>
            <a:endParaRPr lang="ru-RU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00174"/>
            <a:ext cx="8229600" cy="4525963"/>
          </a:xfrm>
        </p:spPr>
        <p:txBody>
          <a:bodyPr/>
          <a:lstStyle/>
          <a:p>
            <a:pPr algn="just"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Актуальной</a:t>
            </a:r>
            <a:r>
              <a:rPr lang="ru-RU" sz="4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то есть иметь определенную новизну и практическую полезность (на уровне своего класса, школы, населенного пункта). Школьник не обязан совершать научные открытия. Для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ребенка важнее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научится планировать 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проводить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работу, уметь анализировать результаты и делать выводы</a:t>
            </a:r>
            <a:r>
              <a:rPr lang="ru-RU" sz="2800" dirty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4098" name="Picture 2" descr="E:\картинки\школа\Учительская кухня\girl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4725144"/>
            <a:ext cx="2992986" cy="19398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357166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Интересной  и 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оригинальной: </a:t>
            </a:r>
          </a:p>
          <a:p>
            <a:pPr algn="just">
              <a:buNone/>
            </a:pPr>
            <a:r>
              <a:rPr lang="ru-RU" sz="2800" b="1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Н/р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работы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изучению  сколиоза или близорукости  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детей . Можно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сравнить детей из классов разного профиля,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проследить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возрастную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динамику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E:\картинки\школа\Дети\PE03336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714752"/>
            <a:ext cx="3223421" cy="2643206"/>
          </a:xfrm>
          <a:prstGeom prst="rect">
            <a:avLst/>
          </a:prstGeom>
          <a:noFill/>
          <a:ln>
            <a:solidFill>
              <a:srgbClr val="0000FF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5123" name="Picture 3" descr="E:\картинки\Библиотека\m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3326370"/>
            <a:ext cx="1643074" cy="3031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4" name="Picture 4" descr="E:\картинки\Библиотека\school3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3143248"/>
            <a:ext cx="2550337" cy="3000396"/>
          </a:xfrm>
          <a:prstGeom prst="rect">
            <a:avLst/>
          </a:prstGeom>
          <a:noFill/>
          <a:ln>
            <a:solidFill>
              <a:srgbClr val="0000FF"/>
            </a:solidFill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14290"/>
            <a:ext cx="7215238" cy="56436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Достаточно конкретной</a:t>
            </a:r>
            <a:r>
              <a:rPr lang="ru-RU" sz="4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4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не слишком объемной. Например,  гораздо полезнее изучить видовой состав растений  в районе своей местности, а не описывать все охраняемые виды растений России.  </a:t>
            </a:r>
          </a:p>
          <a:p>
            <a:pPr>
              <a:buNone/>
            </a:pPr>
            <a:r>
              <a:rPr lang="ru-RU" sz="2800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Тема должна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предусматривать 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реальные 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возможности и сроки выполнения</a:t>
            </a:r>
            <a:r>
              <a:rPr lang="ru-RU" sz="4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работы.</a:t>
            </a:r>
          </a:p>
        </p:txBody>
      </p:sp>
      <p:pic>
        <p:nvPicPr>
          <p:cNvPr id="6147" name="Picture 3" descr="E:\картинки\Библиотека\4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142852"/>
            <a:ext cx="2000232" cy="1889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8" name="Picture 4" descr="E:\картинки\Библиотека\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3286124"/>
            <a:ext cx="2449303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6192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темы </a:t>
            </a:r>
          </a:p>
          <a:p>
            <a:pPr marL="0" indent="0" algn="ctr">
              <a:buNone/>
            </a:pPr>
            <a:r>
              <a:rPr lang="ru-RU" sz="5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обусловлен целью. </a:t>
            </a:r>
          </a:p>
          <a:p>
            <a:pPr marL="0" indent="0" algn="ctr">
              <a:buNone/>
            </a:pPr>
            <a:r>
              <a:rPr lang="ru-RU" sz="5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для обсуждения тематики следует сначала классифицировать исследовательские цели. </a:t>
            </a:r>
          </a:p>
        </p:txBody>
      </p:sp>
    </p:spTree>
    <p:extLst>
      <p:ext uri="{BB962C8B-B14F-4D97-AF65-F5344CB8AC3E}">
        <p14:creationId xmlns:p14="http://schemas.microsoft.com/office/powerpoint/2010/main" xmlns="" val="11463406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5793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Сравнительные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Выявить общее и особенное в сравнении ??? и ???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сравнительный анализ подходов (концепций, теорий, точек зрения, позиций, ситуаций, отношений и т.д.)</a:t>
            </a:r>
          </a:p>
          <a:p>
            <a:pPr>
              <a:buFontTx/>
              <a:buChar char="-"/>
            </a:pP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88617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Аналитические (описательные)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Проанализировать явление ???, показать его структуру и сущность.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способность ??? к ???.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Выявить компоненты ???.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Описать явление ???.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99667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507288" cy="61926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Дедуктивные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Апробировать известную формулу (правило, закономерность, прибор, алгоритм) на материале ??? (или в ситуации ???)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Исследовать формы проявления ??? в ситуации ???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степень проявления ???.</a:t>
            </a:r>
          </a:p>
        </p:txBody>
      </p:sp>
    </p:spTree>
    <p:extLst>
      <p:ext uri="{BB962C8B-B14F-4D97-AF65-F5344CB8AC3E}">
        <p14:creationId xmlns:p14="http://schemas.microsoft.com/office/powerpoint/2010/main" xmlns="" val="7047827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ru-RU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Классификационные 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Классифицировать ?????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признакам ???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Найти основания классификации ????</a:t>
            </a:r>
          </a:p>
          <a:p>
            <a:pPr>
              <a:buFontTx/>
              <a:buChar char="-"/>
            </a:pPr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232001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435280" cy="57214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Причинно-следственные 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Показать связь между ??? и ???.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Выявить факторы, влияющие на ???.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динамику уровня ??? в зависимости от ???.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Выявить причины возникновения ???.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875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548680"/>
            <a:ext cx="8568952" cy="5577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Оценочные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Обосновать эффективность ???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условиях ???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Обосновать необходимость (необязательность) ??? для ???.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Выявить (показать) роль ???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???.</a:t>
            </a:r>
          </a:p>
          <a:p>
            <a:pPr>
              <a:buFontTx/>
              <a:buChar char="-"/>
            </a:pPr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49807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Алгоритмические 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Построить алгоритм ???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Написать программу ???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технологических этап (операцию) для ??? в соответствии с требованиями исходного алгоритма.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87225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980728"/>
            <a:ext cx="8229600" cy="4032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</a:t>
            </a:r>
          </a:p>
          <a:p>
            <a:pPr marL="0" indent="0">
              <a:buNone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Разработать технологию обработки(шитья,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нализа, измерения, получения) ????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99621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20688"/>
            <a:ext cx="8640960" cy="55054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Системные 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Проранжировать (расставить приоритеты, выявить главное и второстепенное) совокупность ????.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Построить модель ???.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Описать явление ??? как систему.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00615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20688"/>
            <a:ext cx="8229600" cy="5793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Индуктивные (обобщения)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Вывести формулу на основании эмпирических данных.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Сформулировать закономерность, описывающую ряд известных фактов.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28544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357298"/>
          </a:xfrm>
        </p:spPr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Типичные ошибки </a:t>
            </a:r>
            <a:r>
              <a:rPr lang="ru-RU" sz="3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формулировке </a:t>
            </a:r>
            <a:r>
              <a:rPr lang="ru-RU" sz="3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названий</a:t>
            </a:r>
            <a:endParaRPr lang="ru-RU" sz="3600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357298"/>
            <a:ext cx="6215106" cy="4525963"/>
          </a:xfrm>
        </p:spPr>
        <p:txBody>
          <a:bodyPr>
            <a:noAutofit/>
          </a:bodyPr>
          <a:lstStyle/>
          <a:p>
            <a:pPr lv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Слишком  объемное,  выходящее за рамки  конкретной работы, создает впечатление, что работа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реферативная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Слишком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узкое, не отражающее полностью содержание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работы.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Не соответствующее содержанию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работы.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Слишком «бойкое»,  журналистское.</a:t>
            </a:r>
          </a:p>
          <a:p>
            <a:endParaRPr lang="ru-RU" sz="2800" dirty="0"/>
          </a:p>
        </p:txBody>
      </p:sp>
      <p:pic>
        <p:nvPicPr>
          <p:cNvPr id="7171" name="Picture 3" descr="E:\картинки\Библиотека\1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2143116"/>
            <a:ext cx="2805708" cy="2790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Корректные названия </a:t>
            </a:r>
            <a:r>
              <a:rPr lang="ru-RU" sz="3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тем</a:t>
            </a:r>
            <a:endParaRPr lang="ru-RU" sz="36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5197493"/>
          </a:xfrm>
        </p:spPr>
        <p:txBody>
          <a:bodyPr>
            <a:noAutofit/>
          </a:bodyPr>
          <a:lstStyle/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Бездомные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собаки как элемент экологической среды мегаполиса.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Влияние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агротехнических факторов на урожайность моркови.</a:t>
            </a:r>
          </a:p>
          <a:p>
            <a:pPr lv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Определение гармоничности физического развития подростков.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Оценка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загрязнения городских почв методом фитоиндикации.</a:t>
            </a:r>
          </a:p>
          <a:p>
            <a:pPr lv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Поведенческие реакции волнистых попугайчиков в брачный период в условиях эксперимента.</a:t>
            </a:r>
          </a:p>
          <a:p>
            <a:pPr lv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Соответствие школьной мебели антропометрическим данным учащихся.</a:t>
            </a:r>
          </a:p>
          <a:p>
            <a:pPr lvl="0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71480"/>
            <a:ext cx="8229600" cy="214314"/>
          </a:xfrm>
        </p:spPr>
        <p:txBody>
          <a:bodyPr>
            <a:normAutofit fontScale="90000"/>
          </a:bodyPr>
          <a:lstStyle/>
          <a:p>
            <a:r>
              <a:rPr lang="ru-RU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«Журналистские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формулировки»</a:t>
            </a:r>
            <a:r>
              <a:rPr lang="ru-RU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solidFill>
                  <a:srgbClr val="0000FF"/>
                </a:solidFill>
              </a:rPr>
              <a:t/>
            </a:r>
            <a:br>
              <a:rPr lang="ru-RU" dirty="0">
                <a:solidFill>
                  <a:srgbClr val="0000FF"/>
                </a:solidFill>
              </a:rPr>
            </a:b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642918"/>
            <a:ext cx="8858280" cy="4786347"/>
          </a:xfrm>
        </p:spPr>
        <p:txBody>
          <a:bodyPr>
            <a:noAutofit/>
          </a:bodyPr>
          <a:lstStyle/>
          <a:p>
            <a:pPr lvl="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Алкоголизм и курение – скажи «Нет!»</a:t>
            </a:r>
          </a:p>
          <a:p>
            <a:pPr lvl="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Быстрое питание – скорое заболевание.</a:t>
            </a:r>
          </a:p>
          <a:p>
            <a:pPr lvl="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ГМО – панацея или бич божий.</a:t>
            </a:r>
          </a:p>
          <a:p>
            <a:pPr lvl="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Досье на витамин С.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Курильщик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– сам себе могильщик.</a:t>
            </a:r>
          </a:p>
          <a:p>
            <a:pPr lvl="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Наше здоровье – в наших руках.</a:t>
            </a:r>
          </a:p>
          <a:p>
            <a:pPr lvl="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От жажды умирая над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ручьем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СПИД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– катастрофа 21 века.</a:t>
            </a:r>
          </a:p>
          <a:p>
            <a:pPr lvl="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Таинственный мир пиявок.</a:t>
            </a:r>
          </a:p>
          <a:p>
            <a:pPr lvl="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Хорошо вижу – хорошо учусь.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Пища Франкенштейна или что мы едим.</a:t>
            </a:r>
          </a:p>
          <a:p>
            <a:pPr lvl="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Чистота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– залог здоровья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E:\картинки\школа\Учитель года\Рис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1857364"/>
            <a:ext cx="2838791" cy="3535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Общие, неконкретные  </a:t>
            </a:r>
            <a:r>
              <a:rPr lang="ru-RU" sz="3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формулировки</a:t>
            </a:r>
            <a:endParaRPr lang="ru-RU" sz="3600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357850"/>
          </a:xfrm>
        </p:spPr>
        <p:txBody>
          <a:bodyPr>
            <a:normAutofit/>
          </a:bodyPr>
          <a:lstStyle/>
          <a:p>
            <a:pPr lv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Влияние света на живые организмы.</a:t>
            </a:r>
          </a:p>
          <a:p>
            <a:pPr lv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Влияние атомных станций на здоровье человека.</a:t>
            </a:r>
          </a:p>
          <a:p>
            <a:pPr lv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Врожденные пороки и наследственные заболевания.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Курение и подрастающее поколение.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Диеты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их последствия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Лечебные свойства музыки.</a:t>
            </a:r>
          </a:p>
          <a:p>
            <a:pPr lv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Проблемы веса.</a:t>
            </a:r>
          </a:p>
          <a:p>
            <a:pPr lv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Связь стресса и почерка.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3" descr="E:\картинки\Библиотека\sova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3714752"/>
            <a:ext cx="3396730" cy="266625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rgbClr val="0000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642942"/>
          </a:xfrm>
        </p:spPr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Задачи исследования</a:t>
            </a:r>
            <a:r>
              <a:rPr lang="ru-RU" sz="3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8658196" cy="5126055"/>
          </a:xfrm>
        </p:spPr>
        <p:txBody>
          <a:bodyPr>
            <a:normAutofit/>
          </a:bodyPr>
          <a:lstStyle/>
          <a:p>
            <a:pPr lvl="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это этапы работы, способы достижения цели, </a:t>
            </a:r>
          </a:p>
          <a:p>
            <a:pPr lvl="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они  не могут повторять цель или быть крупнее цели,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задачам научного исследования не относятся учебные задачи – изучение литературы по теме, освоение методов, подготовка презентации</a:t>
            </a:r>
          </a:p>
        </p:txBody>
      </p:sp>
      <p:pic>
        <p:nvPicPr>
          <p:cNvPr id="12290" name="Picture 2" descr="E:\картинки\школа\7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4050938"/>
            <a:ext cx="6034253" cy="283004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0000FF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642942"/>
          </a:xfrm>
        </p:spPr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Задачи исследования</a:t>
            </a:r>
            <a:r>
              <a:rPr lang="ru-RU" sz="3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8658196" cy="5126055"/>
          </a:xfrm>
        </p:spPr>
        <p:txBody>
          <a:bodyPr>
            <a:normAutofit/>
          </a:bodyPr>
          <a:lstStyle/>
          <a:p>
            <a:pPr lvl="0"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рекомендуется формулировать только после  обдумывания рабочей  гипотезы, так как при одной и той же цели  можно использовать различные подходы и  методы исследований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E:\картинки\школа\7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645025"/>
            <a:ext cx="5830234" cy="321297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0000FF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9848270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00042"/>
            <a:ext cx="8229600" cy="3286148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Рабочая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гипотеза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формулируется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 первых этапах исследования.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Рабочие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гипотезы используются для выработки предварительного плана научного исследования.  Они могут, как подтвердиться, так и не оправдаться в ходе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работы. </a:t>
            </a:r>
          </a:p>
          <a:p>
            <a:pPr algn="just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E:\картинки\школа\Дети\GIRLCA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2714620"/>
            <a:ext cx="4002893" cy="3937720"/>
          </a:xfrm>
          <a:prstGeom prst="roundRect">
            <a:avLst>
              <a:gd name="adj" fmla="val 16667"/>
            </a:avLst>
          </a:prstGeom>
          <a:ln>
            <a:solidFill>
              <a:srgbClr val="0000FF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571472" y="3286124"/>
            <a:ext cx="457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Иногда то, что гипотеза не подтвердилась, а были выявлены другие закономерности, является самым интересным в исследовании. </a:t>
            </a:r>
            <a:endParaRPr lang="ru-RU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Сравнительные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???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??? имеют сходство по следующим признакам: ???, ???, ??? и т.д.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??? и ??? отличаются по признакам ????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34089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8712968" cy="5721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Дедуктивные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Наблюдаемый феномен ??? является частичным случаем ???.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???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является ???.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??? представляет собой частичный случай ??? 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37878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435280" cy="5721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Причинно-следственные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применить ??? и ???, то получим ???.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Замена ???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??? приведёт к ???.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??? влияет на ???.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??? влияет на ??? таким образом: ???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644244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568952" cy="64087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Оценочные</a:t>
            </a:r>
          </a:p>
          <a:p>
            <a:pPr>
              <a:buFontTx/>
              <a:buChar char="-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формулы ??? вместо формулы ??? в решении задачи ??? позволит повысить эффективность (точность) решения. </a:t>
            </a:r>
          </a:p>
          <a:p>
            <a:pPr>
              <a:buFontTx/>
              <a:buChar char="-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прибора ??? вместо прибора ??? для измерения ??? в условиях ??? позволит точнее предсказать ???</a:t>
            </a:r>
          </a:p>
          <a:p>
            <a:pPr>
              <a:buFontTx/>
              <a:buChar char="-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??? эффективнее для ??? в условиях ???.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9732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4"/>
            <a:ext cx="8856984" cy="57214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Индуктивные (обобщения)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(принцип действия) ??? устроен так: ???.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полученных данных можно утверждать, что ???</a:t>
            </a:r>
          </a:p>
          <a:p>
            <a:pPr>
              <a:buFontTx/>
              <a:buChar char="-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Выявленные признаки укладываются в следующую закономерность ????. 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15644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04664"/>
            <a:ext cx="8280920" cy="528641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4000" b="1" i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Объект </a:t>
            </a:r>
            <a:r>
              <a:rPr lang="ru-RU" sz="4000" b="1" i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исследования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i="1" u="sng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4000" i="1" u="sng" dirty="0">
                <a:latin typeface="Times New Roman" pitchFamily="18" charset="0"/>
                <a:cs typeface="Times New Roman" pitchFamily="18" charset="0"/>
              </a:rPr>
              <a:t>случае  биологических объектов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- их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биологические особенности,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-систематическую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принадлежность,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- количество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исследованных особей,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образцов. </a:t>
            </a:r>
            <a:endParaRPr lang="ru-RU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32656"/>
            <a:ext cx="8786842" cy="626469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изучении каких-либо показателей у людей необходимо дать полную характеристику испытуемых (количество человек в группах, пол, возраст, при необходимости – состояние здоровья, образование, социальное положение и другие, важные  для конкретного исследования параметры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ctr">
              <a:buNone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  в тексте работы (в том числе и в 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приложении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никогда не приводят Ф.И.О. и  личные данные участников исследования.</a:t>
            </a:r>
          </a:p>
          <a:p>
            <a:pPr algn="just"/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xmlns="" val="27992661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60648"/>
            <a:ext cx="8496944" cy="6000792"/>
          </a:xfrm>
        </p:spPr>
        <p:txBody>
          <a:bodyPr>
            <a:noAutofit/>
          </a:bodyPr>
          <a:lstStyle/>
          <a:p>
            <a:pPr lvl="0" algn="just"/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Объект исследования в биологии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 это живые организмы или характерные для них явления и процессы.</a:t>
            </a:r>
          </a:p>
          <a:p>
            <a:pPr lvl="0" algn="just"/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Предмет исследования</a:t>
            </a:r>
            <a:r>
              <a:rPr lang="ru-RU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– это часть объекта,  конкретные параметры, процессы, которые подлежит изучению.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36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Объект 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исследования</a:t>
            </a:r>
            <a:r>
              <a:rPr lang="ru-RU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3600" dirty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плоды яблок различных сортов.</a:t>
            </a:r>
          </a:p>
          <a:p>
            <a:pPr lvl="0" algn="just"/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Предмет исследования</a:t>
            </a:r>
            <a:r>
              <a:rPr lang="ru-RU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концентрация витамина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52695"/>
            <a:ext cx="8786874" cy="6572272"/>
          </a:xfrm>
        </p:spPr>
        <p:txBody>
          <a:bodyPr>
            <a:normAutofit/>
          </a:bodyPr>
          <a:lstStyle/>
          <a:p>
            <a:pPr lvl="0"/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Объект 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исследования</a:t>
            </a:r>
            <a:r>
              <a:rPr lang="ru-RU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учащиеся младшей школы</a:t>
            </a:r>
            <a:r>
              <a:rPr lang="ru-RU" sz="3600" dirty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Предмет исследования</a:t>
            </a:r>
            <a:r>
              <a:rPr lang="ru-RU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антропометрические показатели (рост, вес, окружность грудной клетки).</a:t>
            </a:r>
          </a:p>
          <a:p>
            <a:pPr>
              <a:buNone/>
            </a:pPr>
            <a:r>
              <a:rPr lang="ru-RU" sz="3600" dirty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36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Объект исследования </a:t>
            </a:r>
            <a:r>
              <a:rPr lang="ru-RU" sz="3600" b="1" dirty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воздух в  различных помещениях школы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Предмет исследования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количество микроорганизмов</a:t>
            </a:r>
            <a:r>
              <a:rPr lang="ru-RU" sz="3600" dirty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8186766" cy="58404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Результаты</a:t>
            </a:r>
          </a:p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подробно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описываются и анализируются полученные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данные,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выявленные закономерности.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Этот </a:t>
            </a:r>
            <a:r>
              <a:rPr lang="ru-RU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раздел – основной в исследовательской работе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 так как ее выполняли для получения результатов и новых фактов, а не для изучения литературы или освоения методов. </a:t>
            </a:r>
            <a:endParaRPr lang="ru-RU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8186766" cy="58404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Они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должны быть представлены в виде схем, графиков, таблиц, диаграмм. 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Полученные результаты  доказывают или опровергают  выдвинутые ранее гипотезы. </a:t>
            </a:r>
          </a:p>
          <a:p>
            <a:pPr algn="just"/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571607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85728"/>
            <a:ext cx="8501122" cy="584043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600" b="1" i="1" dirty="0" smtClean="0">
                <a:solidFill>
                  <a:srgbClr val="0000FF"/>
                </a:solidFill>
              </a:rPr>
              <a:t>   </a:t>
            </a:r>
            <a:r>
              <a:rPr lang="ru-RU" sz="3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Обсуждение </a:t>
            </a:r>
            <a:r>
              <a:rPr lang="ru-RU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результатов. </a:t>
            </a:r>
            <a:endParaRPr lang="ru-RU" sz="2400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Это анализ 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собственных результатов в сопоставлении с  данными других авторов, полученными из литературных источников. Обсуждать нужно  основные, наиболее интересные результаты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которые  будут сформулированы в выводах. </a:t>
            </a:r>
          </a:p>
        </p:txBody>
      </p:sp>
      <p:pic>
        <p:nvPicPr>
          <p:cNvPr id="21507" name="Picture 3" descr="E:\картинки\Люди\klub_b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643446"/>
            <a:ext cx="2329211" cy="2044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14290"/>
            <a:ext cx="7992888" cy="591187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Требования к формулировке выводов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Выводы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должны соответствовать поставленным задачам работы.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Большое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число выводов или  излишне подробные формулировки  говорит о неумении автора выделить главное в своих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результатах.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Намного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лучше формулировать выводы, а не писать многословное и неконкретное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заключение.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404664"/>
            <a:ext cx="7776864" cy="5760640"/>
          </a:xfrm>
        </p:spPr>
        <p:txBody>
          <a:bodyPr>
            <a:normAutofit/>
          </a:bodyPr>
          <a:lstStyle/>
          <a:p>
            <a:pPr marL="354013" indent="-354013" algn="just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5. В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выводах не должно быть  общеизвестных фактов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из учебников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, упоминаний о методах, особенностях исследованных групп, обсуждения результатов, собственных соображений и рекомендаций 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только констатация основных результатов работы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6.  Из формулировок  надо  убирать общие фразы, беспредметные рассуждения, не имеющие прямого отношения к результатам работы.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692696"/>
            <a:ext cx="7920880" cy="479945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7.  Каждый вывод – это обычно одна достаточно короткая фраза, в которой цитируются конкретные результаты. </a:t>
            </a:r>
          </a:p>
          <a:p>
            <a:pPr algn="just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8.  Если получены числовые результаты, и они имеют существенное значение, то их надо  привести в выводах.</a:t>
            </a:r>
          </a:p>
        </p:txBody>
      </p:sp>
    </p:spTree>
    <p:extLst>
      <p:ext uri="{BB962C8B-B14F-4D97-AF65-F5344CB8AC3E}">
        <p14:creationId xmlns:p14="http://schemas.microsoft.com/office/powerpoint/2010/main" xmlns="" val="25548717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Список литературы</a:t>
            </a:r>
            <a:endParaRPr lang="ru-RU" sz="3600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00108"/>
            <a:ext cx="8643998" cy="5054617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Источники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должны быть упорядочены 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пронумерованы. 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Существуют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два варианта    нумерации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работ:   по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алфавиту на основании фамилии первого автора,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порядку цитирования  в тексте. </a:t>
            </a:r>
          </a:p>
          <a:p>
            <a:endParaRPr lang="ru-RU" dirty="0">
              <a:solidFill>
                <a:srgbClr val="333399"/>
              </a:solidFill>
            </a:endParaRPr>
          </a:p>
        </p:txBody>
      </p:sp>
      <p:pic>
        <p:nvPicPr>
          <p:cNvPr id="25603" name="Picture 3" descr="E:\картинки\книги\books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2336" y="3357562"/>
            <a:ext cx="3513788" cy="3105208"/>
          </a:xfrm>
          <a:prstGeom prst="roundRect">
            <a:avLst>
              <a:gd name="adj" fmla="val 16667"/>
            </a:avLst>
          </a:prstGeom>
          <a:ln w="57150">
            <a:solidFill>
              <a:srgbClr val="0000FF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85728"/>
            <a:ext cx="8229600" cy="5911873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3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9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Будет   </a:t>
            </a:r>
            <a:r>
              <a:rPr lang="ru-RU" sz="39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школьник лауреатом или нет,   решают эксперты. </a:t>
            </a:r>
            <a:endParaRPr lang="ru-RU" sz="3900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Обычно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самостоятельная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экспериментальная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работа, выполненная  и оформленная по правилам,   приводит к получению этого почетного звания.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Степень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лауреата зависит от уровня и сложности исследования, качества доклада в сравнении с другими работами.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Эксперты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всегда объясняют  свое решение, они не могут иметь личную неприязнь к школьнику или его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руководителю,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оценивается не человек, а только работа и ее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представление.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71612"/>
            <a:ext cx="6500826" cy="3786215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сожалению,  так иногда  ведут себя не участники, а их руководители, апеллируя к тому, что это «прекрасный ребенок», «мы получили лауреата на региональном конкурсе», «мы целый год работали» и т.д. В жизни бывают разные ситуации, но всегда следует  держаться  достойно.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E:\картинки\Библиотека\р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1571612"/>
            <a:ext cx="2252139" cy="3076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214290"/>
            <a:ext cx="87868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  следует плакать, обижаться, возмущаться и что еще хуже – пытаться выпросить желаемое. </a:t>
            </a: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5286388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«поражение» для дальнейшей жизни  часто бывает  более полезно, чем победа.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848</TotalTime>
  <Words>1474</Words>
  <Application>Microsoft Office PowerPoint</Application>
  <PresentationFormat>Экран (4:3)</PresentationFormat>
  <Paragraphs>162</Paragraphs>
  <Slides>42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Тема Office</vt:lpstr>
      <vt:lpstr>Подготовка научно-исследовательской работы</vt:lpstr>
      <vt:lpstr>Слайд 2</vt:lpstr>
      <vt:lpstr>Выбор темы</vt:lpstr>
      <vt:lpstr>Основные требования к выбору темы исследования: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Типичные ошибки  при формулировке названий</vt:lpstr>
      <vt:lpstr>Корректные названия тем</vt:lpstr>
      <vt:lpstr>«Журналистские формулировки»  </vt:lpstr>
      <vt:lpstr>Общие, неконкретные  формулировки</vt:lpstr>
      <vt:lpstr>Задачи исследования:</vt:lpstr>
      <vt:lpstr>Задачи исследования: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Список литературы</vt:lpstr>
      <vt:lpstr>Слайд 41</vt:lpstr>
      <vt:lpstr>Слайд 42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«Подготовка научно-исследовательской работы школьником»</dc:title>
  <dc:creator>1</dc:creator>
  <cp:lastModifiedBy>47каб</cp:lastModifiedBy>
  <cp:revision>77</cp:revision>
  <dcterms:created xsi:type="dcterms:W3CDTF">2012-03-26T04:36:49Z</dcterms:created>
  <dcterms:modified xsi:type="dcterms:W3CDTF">2014-03-26T05:30:12Z</dcterms:modified>
</cp:coreProperties>
</file>